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sldIdLst>
    <p:sldId id="256" r:id="rId2"/>
    <p:sldId id="257" r:id="rId3"/>
    <p:sldId id="263" r:id="rId4"/>
    <p:sldId id="264" r:id="rId5"/>
    <p:sldId id="265" r:id="rId6"/>
    <p:sldId id="277" r:id="rId7"/>
    <p:sldId id="266" r:id="rId8"/>
    <p:sldId id="267" r:id="rId9"/>
    <p:sldId id="258" r:id="rId10"/>
    <p:sldId id="260" r:id="rId11"/>
  </p:sldIdLst>
  <p:sldSz cx="12192000" cy="6858000"/>
  <p:notesSz cx="6858000" cy="9144000"/>
  <p:defaultText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BA4E18"/>
    <a:srgbClr val="2F5597"/>
    <a:srgbClr val="404040"/>
    <a:srgbClr val="595959"/>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中等深淺樣式 2 - 輔色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中等深淺樣式 2 - 輔色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010" autoAdjust="0"/>
    <p:restoredTop sz="94660"/>
  </p:normalViewPr>
  <p:slideViewPr>
    <p:cSldViewPr snapToGrid="0">
      <p:cViewPr varScale="1">
        <p:scale>
          <a:sx n="86" d="100"/>
          <a:sy n="86" d="100"/>
        </p:scale>
        <p:origin x="514" y="67"/>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heme" Target="theme/theme1.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頁首版面配置區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zh-TW" altLang="en-US"/>
          </a:p>
        </p:txBody>
      </p:sp>
      <p:sp>
        <p:nvSpPr>
          <p:cNvPr id="3" name="日期版面配置區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CF4C0C0-7847-4ECA-BF5A-3CCAA0BE18A0}" type="datetimeFigureOut">
              <a:rPr lang="zh-TW" altLang="en-US" smtClean="0"/>
              <a:t>2022/12/30</a:t>
            </a:fld>
            <a:endParaRPr lang="zh-TW" altLang="en-US"/>
          </a:p>
        </p:txBody>
      </p:sp>
      <p:sp>
        <p:nvSpPr>
          <p:cNvPr id="4" name="投影片圖像版面配置區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zh-TW" altLang="en-US"/>
          </a:p>
        </p:txBody>
      </p:sp>
      <p:sp>
        <p:nvSpPr>
          <p:cNvPr id="5" name="備忘稿版面配置區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6" name="頁尾版面配置區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zh-TW" altLang="en-US"/>
          </a:p>
        </p:txBody>
      </p:sp>
      <p:sp>
        <p:nvSpPr>
          <p:cNvPr id="7" name="投影片編號版面配置區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D85F563A-1564-4487-A19D-9D3927A46CA4}" type="slidenum">
              <a:rPr lang="zh-TW" altLang="en-US" smtClean="0"/>
              <a:t>‹#›</a:t>
            </a:fld>
            <a:endParaRPr lang="zh-TW" altLang="en-US"/>
          </a:p>
        </p:txBody>
      </p:sp>
    </p:spTree>
    <p:extLst>
      <p:ext uri="{BB962C8B-B14F-4D97-AF65-F5344CB8AC3E}">
        <p14:creationId xmlns:p14="http://schemas.microsoft.com/office/powerpoint/2010/main" val="180293434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標題投影片">
    <p:spTree>
      <p:nvGrpSpPr>
        <p:cNvPr id="1" name=""/>
        <p:cNvGrpSpPr/>
        <p:nvPr/>
      </p:nvGrpSpPr>
      <p:grpSpPr>
        <a:xfrm>
          <a:off x="0" y="0"/>
          <a:ext cx="0" cy="0"/>
          <a:chOff x="0" y="0"/>
          <a:chExt cx="0" cy="0"/>
        </a:xfrm>
      </p:grpSpPr>
      <p:sp>
        <p:nvSpPr>
          <p:cNvPr id="2" name="標題 1"/>
          <p:cNvSpPr>
            <a:spLocks noGrp="1"/>
          </p:cNvSpPr>
          <p:nvPr>
            <p:ph type="ctrTitle"/>
          </p:nvPr>
        </p:nvSpPr>
        <p:spPr>
          <a:xfrm>
            <a:off x="1524000" y="1122363"/>
            <a:ext cx="9144000" cy="2387600"/>
          </a:xfrm>
        </p:spPr>
        <p:txBody>
          <a:bodyPr anchor="b"/>
          <a:lstStyle>
            <a:lvl1pPr algn="ctr">
              <a:defRPr sz="6000"/>
            </a:lvl1pPr>
          </a:lstStyle>
          <a:p>
            <a:r>
              <a:rPr lang="zh-TW" altLang="en-US"/>
              <a:t>按一下以編輯母片標題樣式</a:t>
            </a:r>
          </a:p>
        </p:txBody>
      </p:sp>
      <p:sp>
        <p:nvSpPr>
          <p:cNvPr id="3" name="副標題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zh-TW" altLang="en-US"/>
              <a:t>按一下以編輯母片副標題樣式</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521381540"/>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標題及直排文字">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直排文字版面配置區 2"/>
          <p:cNvSpPr>
            <a:spLocks noGrp="1"/>
          </p:cNvSpPr>
          <p:nvPr>
            <p:ph type="body" orient="vert" idx="1"/>
          </p:nvPr>
        </p:nvSpPr>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404353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直排標題及文字">
    <p:spTree>
      <p:nvGrpSpPr>
        <p:cNvPr id="1" name=""/>
        <p:cNvGrpSpPr/>
        <p:nvPr/>
      </p:nvGrpSpPr>
      <p:grpSpPr>
        <a:xfrm>
          <a:off x="0" y="0"/>
          <a:ext cx="0" cy="0"/>
          <a:chOff x="0" y="0"/>
          <a:chExt cx="0" cy="0"/>
        </a:xfrm>
      </p:grpSpPr>
      <p:sp>
        <p:nvSpPr>
          <p:cNvPr id="2" name="直排標題 1"/>
          <p:cNvSpPr>
            <a:spLocks noGrp="1"/>
          </p:cNvSpPr>
          <p:nvPr>
            <p:ph type="title" orient="vert"/>
          </p:nvPr>
        </p:nvSpPr>
        <p:spPr>
          <a:xfrm>
            <a:off x="8724900" y="365125"/>
            <a:ext cx="2628900" cy="5811838"/>
          </a:xfrm>
        </p:spPr>
        <p:txBody>
          <a:bodyPr vert="eaVert"/>
          <a:lstStyle/>
          <a:p>
            <a:r>
              <a:rPr lang="zh-TW" altLang="en-US"/>
              <a:t>按一下以編輯母片標題樣式</a:t>
            </a:r>
          </a:p>
        </p:txBody>
      </p:sp>
      <p:sp>
        <p:nvSpPr>
          <p:cNvPr id="3" name="直排文字版面配置區 2"/>
          <p:cNvSpPr>
            <a:spLocks noGrp="1"/>
          </p:cNvSpPr>
          <p:nvPr>
            <p:ph type="body" orient="vert" idx="1"/>
          </p:nvPr>
        </p:nvSpPr>
        <p:spPr>
          <a:xfrm>
            <a:off x="838200" y="365125"/>
            <a:ext cx="7734300" cy="5811838"/>
          </a:xfrm>
        </p:spPr>
        <p:txBody>
          <a:bodyPr vert="eaVert"/>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41315306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標題及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idx="1"/>
          </p:nvPr>
        </p:nvSpPr>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83325043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章節標題">
    <p:spTree>
      <p:nvGrpSpPr>
        <p:cNvPr id="1" name=""/>
        <p:cNvGrpSpPr/>
        <p:nvPr/>
      </p:nvGrpSpPr>
      <p:grpSpPr>
        <a:xfrm>
          <a:off x="0" y="0"/>
          <a:ext cx="0" cy="0"/>
          <a:chOff x="0" y="0"/>
          <a:chExt cx="0" cy="0"/>
        </a:xfrm>
      </p:grpSpPr>
      <p:sp>
        <p:nvSpPr>
          <p:cNvPr id="2" name="標題 1"/>
          <p:cNvSpPr>
            <a:spLocks noGrp="1"/>
          </p:cNvSpPr>
          <p:nvPr>
            <p:ph type="title"/>
          </p:nvPr>
        </p:nvSpPr>
        <p:spPr>
          <a:xfrm>
            <a:off x="831850" y="1709738"/>
            <a:ext cx="10515600" cy="2852737"/>
          </a:xfrm>
        </p:spPr>
        <p:txBody>
          <a:bodyPr anchor="b"/>
          <a:lstStyle>
            <a:lvl1pPr>
              <a:defRPr sz="6000"/>
            </a:lvl1pPr>
          </a:lstStyle>
          <a:p>
            <a:r>
              <a:rPr lang="zh-TW" altLang="en-US"/>
              <a:t>按一下以編輯母片標題樣式</a:t>
            </a:r>
          </a:p>
        </p:txBody>
      </p:sp>
      <p:sp>
        <p:nvSpPr>
          <p:cNvPr id="3" name="文字版面配置區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zh-TW" altLang="en-US"/>
              <a:t>編輯母片文字樣式</a:t>
            </a:r>
          </a:p>
        </p:txBody>
      </p:sp>
      <p:sp>
        <p:nvSpPr>
          <p:cNvPr id="4" name="日期版面配置區 3"/>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11"/>
          </p:nvPr>
        </p:nvSpPr>
        <p:spPr/>
        <p:txBody>
          <a:bodyPr/>
          <a:lstStyle/>
          <a:p>
            <a:endParaRPr lang="zh-TW" altLang="en-US"/>
          </a:p>
        </p:txBody>
      </p:sp>
      <p:sp>
        <p:nvSpPr>
          <p:cNvPr id="6" name="投影片編號版面配置區 5"/>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376394463"/>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兩項物件">
    <p:spTree>
      <p:nvGrpSpPr>
        <p:cNvPr id="1" name=""/>
        <p:cNvGrpSpPr/>
        <p:nvPr/>
      </p:nvGrpSpPr>
      <p:grpSpPr>
        <a:xfrm>
          <a:off x="0" y="0"/>
          <a:ext cx="0" cy="0"/>
          <a:chOff x="0" y="0"/>
          <a:chExt cx="0" cy="0"/>
        </a:xfrm>
      </p:grpSpPr>
      <p:sp>
        <p:nvSpPr>
          <p:cNvPr id="2" name="標題 1"/>
          <p:cNvSpPr>
            <a:spLocks noGrp="1"/>
          </p:cNvSpPr>
          <p:nvPr>
            <p:ph type="title"/>
          </p:nvPr>
        </p:nvSpPr>
        <p:spPr/>
        <p:txBody>
          <a:bodyPr/>
          <a:lstStyle/>
          <a:p>
            <a:r>
              <a:rPr lang="zh-TW" altLang="en-US"/>
              <a:t>按一下以編輯母片標題樣式</a:t>
            </a:r>
          </a:p>
        </p:txBody>
      </p:sp>
      <p:sp>
        <p:nvSpPr>
          <p:cNvPr id="3" name="內容版面配置區 2"/>
          <p:cNvSpPr>
            <a:spLocks noGrp="1"/>
          </p:cNvSpPr>
          <p:nvPr>
            <p:ph sz="half" idx="1"/>
          </p:nvPr>
        </p:nvSpPr>
        <p:spPr>
          <a:xfrm>
            <a:off x="838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內容版面配置區 3"/>
          <p:cNvSpPr>
            <a:spLocks noGrp="1"/>
          </p:cNvSpPr>
          <p:nvPr>
            <p:ph sz="half" idx="2"/>
          </p:nvPr>
        </p:nvSpPr>
        <p:spPr>
          <a:xfrm>
            <a:off x="6172200" y="1825625"/>
            <a:ext cx="5181600" cy="435133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71017182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對">
    <p:spTree>
      <p:nvGrpSpPr>
        <p:cNvPr id="1" name=""/>
        <p:cNvGrpSpPr/>
        <p:nvPr/>
      </p:nvGrpSpPr>
      <p:grpSpPr>
        <a:xfrm>
          <a:off x="0" y="0"/>
          <a:ext cx="0" cy="0"/>
          <a:chOff x="0" y="0"/>
          <a:chExt cx="0" cy="0"/>
        </a:xfrm>
      </p:grpSpPr>
      <p:sp>
        <p:nvSpPr>
          <p:cNvPr id="2" name="標題 1"/>
          <p:cNvSpPr>
            <a:spLocks noGrp="1"/>
          </p:cNvSpPr>
          <p:nvPr>
            <p:ph type="title"/>
          </p:nvPr>
        </p:nvSpPr>
        <p:spPr>
          <a:xfrm>
            <a:off x="839788" y="365125"/>
            <a:ext cx="10515600" cy="1325563"/>
          </a:xfrm>
        </p:spPr>
        <p:txBody>
          <a:bodyPr/>
          <a:lstStyle/>
          <a:p>
            <a:r>
              <a:rPr lang="zh-TW" altLang="en-US"/>
              <a:t>按一下以編輯母片標題樣式</a:t>
            </a:r>
          </a:p>
        </p:txBody>
      </p:sp>
      <p:sp>
        <p:nvSpPr>
          <p:cNvPr id="3" name="文字版面配置區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4" name="內容版面配置區 3"/>
          <p:cNvSpPr>
            <a:spLocks noGrp="1"/>
          </p:cNvSpPr>
          <p:nvPr>
            <p:ph sz="half" idx="2"/>
          </p:nvPr>
        </p:nvSpPr>
        <p:spPr>
          <a:xfrm>
            <a:off x="839788" y="2505075"/>
            <a:ext cx="5157787"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5" name="文字版面配置區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zh-TW" altLang="en-US"/>
              <a:t>編輯母片文字樣式</a:t>
            </a:r>
          </a:p>
        </p:txBody>
      </p:sp>
      <p:sp>
        <p:nvSpPr>
          <p:cNvPr id="6" name="內容版面配置區 5"/>
          <p:cNvSpPr>
            <a:spLocks noGrp="1"/>
          </p:cNvSpPr>
          <p:nvPr>
            <p:ph sz="quarter" idx="4"/>
          </p:nvPr>
        </p:nvSpPr>
        <p:spPr>
          <a:xfrm>
            <a:off x="6172200" y="2505075"/>
            <a:ext cx="5183188" cy="3684588"/>
          </a:xfrm>
        </p:spPr>
        <p:txBody>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7" name="日期版面配置區 6"/>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8" name="頁尾版面配置區 7"/>
          <p:cNvSpPr>
            <a:spLocks noGrp="1"/>
          </p:cNvSpPr>
          <p:nvPr>
            <p:ph type="ftr" sz="quarter" idx="11"/>
          </p:nvPr>
        </p:nvSpPr>
        <p:spPr/>
        <p:txBody>
          <a:bodyPr/>
          <a:lstStyle/>
          <a:p>
            <a:endParaRPr lang="zh-TW" altLang="en-US"/>
          </a:p>
        </p:txBody>
      </p:sp>
      <p:sp>
        <p:nvSpPr>
          <p:cNvPr id="9" name="投影片編號版面配置區 8"/>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4833781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只有標題">
    <p:spTree>
      <p:nvGrpSpPr>
        <p:cNvPr id="1" name=""/>
        <p:cNvGrpSpPr/>
        <p:nvPr/>
      </p:nvGrpSpPr>
      <p:grpSpPr>
        <a:xfrm>
          <a:off x="0" y="0"/>
          <a:ext cx="0" cy="0"/>
          <a:chOff x="0" y="0"/>
          <a:chExt cx="0" cy="0"/>
        </a:xfrm>
      </p:grpSpPr>
      <p:sp>
        <p:nvSpPr>
          <p:cNvPr id="2" name="標題 1"/>
          <p:cNvSpPr>
            <a:spLocks noGrp="1"/>
          </p:cNvSpPr>
          <p:nvPr>
            <p:ph type="title"/>
          </p:nvPr>
        </p:nvSpPr>
        <p:spPr>
          <a:xfrm>
            <a:off x="838200" y="365125"/>
            <a:ext cx="10515600" cy="698565"/>
          </a:xfrm>
        </p:spPr>
        <p:txBody>
          <a:bodyPr/>
          <a:lstStyle/>
          <a:p>
            <a:r>
              <a:rPr lang="zh-TW" altLang="en-US"/>
              <a:t>按一下以編輯母片標題樣式</a:t>
            </a:r>
          </a:p>
        </p:txBody>
      </p:sp>
      <p:sp>
        <p:nvSpPr>
          <p:cNvPr id="3" name="日期版面配置區 2"/>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4" name="頁尾版面配置區 3"/>
          <p:cNvSpPr>
            <a:spLocks noGrp="1"/>
          </p:cNvSpPr>
          <p:nvPr>
            <p:ph type="ftr" sz="quarter" idx="11"/>
          </p:nvPr>
        </p:nvSpPr>
        <p:spPr/>
        <p:txBody>
          <a:bodyPr/>
          <a:lstStyle/>
          <a:p>
            <a:endParaRPr lang="zh-TW" altLang="en-US"/>
          </a:p>
        </p:txBody>
      </p:sp>
      <p:sp>
        <p:nvSpPr>
          <p:cNvPr id="5" name="投影片編號版面配置區 4"/>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7173231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空白">
    <p:spTree>
      <p:nvGrpSpPr>
        <p:cNvPr id="1" name=""/>
        <p:cNvGrpSpPr/>
        <p:nvPr/>
      </p:nvGrpSpPr>
      <p:grpSpPr>
        <a:xfrm>
          <a:off x="0" y="0"/>
          <a:ext cx="0" cy="0"/>
          <a:chOff x="0" y="0"/>
          <a:chExt cx="0" cy="0"/>
        </a:xfrm>
      </p:grpSpPr>
      <p:sp>
        <p:nvSpPr>
          <p:cNvPr id="2" name="日期版面配置區 1"/>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3" name="頁尾版面配置區 2"/>
          <p:cNvSpPr>
            <a:spLocks noGrp="1"/>
          </p:cNvSpPr>
          <p:nvPr>
            <p:ph type="ftr" sz="quarter" idx="11"/>
          </p:nvPr>
        </p:nvSpPr>
        <p:spPr/>
        <p:txBody>
          <a:bodyPr/>
          <a:lstStyle/>
          <a:p>
            <a:endParaRPr lang="zh-TW" altLang="en-US"/>
          </a:p>
        </p:txBody>
      </p:sp>
      <p:sp>
        <p:nvSpPr>
          <p:cNvPr id="4" name="投影片編號版面配置區 3"/>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366282206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含標題的內容">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內容版面配置區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109976031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含標題的圖片">
    <p:spTree>
      <p:nvGrpSpPr>
        <p:cNvPr id="1" name=""/>
        <p:cNvGrpSpPr/>
        <p:nvPr/>
      </p:nvGrpSpPr>
      <p:grpSpPr>
        <a:xfrm>
          <a:off x="0" y="0"/>
          <a:ext cx="0" cy="0"/>
          <a:chOff x="0" y="0"/>
          <a:chExt cx="0" cy="0"/>
        </a:xfrm>
      </p:grpSpPr>
      <p:sp>
        <p:nvSpPr>
          <p:cNvPr id="2" name="標題 1"/>
          <p:cNvSpPr>
            <a:spLocks noGrp="1"/>
          </p:cNvSpPr>
          <p:nvPr>
            <p:ph type="title"/>
          </p:nvPr>
        </p:nvSpPr>
        <p:spPr>
          <a:xfrm>
            <a:off x="839788" y="457200"/>
            <a:ext cx="3932237" cy="1600200"/>
          </a:xfrm>
        </p:spPr>
        <p:txBody>
          <a:bodyPr anchor="b"/>
          <a:lstStyle>
            <a:lvl1pPr>
              <a:defRPr sz="3200"/>
            </a:lvl1pPr>
          </a:lstStyle>
          <a:p>
            <a:r>
              <a:rPr lang="zh-TW" altLang="en-US"/>
              <a:t>按一下以編輯母片標題樣式</a:t>
            </a:r>
          </a:p>
        </p:txBody>
      </p:sp>
      <p:sp>
        <p:nvSpPr>
          <p:cNvPr id="3" name="圖片版面配置區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zh-TW" altLang="en-US"/>
          </a:p>
        </p:txBody>
      </p:sp>
      <p:sp>
        <p:nvSpPr>
          <p:cNvPr id="4" name="文字版面配置區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zh-TW" altLang="en-US"/>
              <a:t>編輯母片文字樣式</a:t>
            </a:r>
          </a:p>
        </p:txBody>
      </p:sp>
      <p:sp>
        <p:nvSpPr>
          <p:cNvPr id="5" name="日期版面配置區 4"/>
          <p:cNvSpPr>
            <a:spLocks noGrp="1"/>
          </p:cNvSpPr>
          <p:nvPr>
            <p:ph type="dt" sz="half" idx="10"/>
          </p:nvPr>
        </p:nvSpPr>
        <p:spPr/>
        <p:txBody>
          <a:bodyPr/>
          <a:lstStyle/>
          <a:p>
            <a:fld id="{7DE88459-4F2C-4C9E-8508-DB9AB29146FF}" type="datetimeFigureOut">
              <a:rPr lang="zh-TW" altLang="en-US" smtClean="0"/>
              <a:t>2022/12/30</a:t>
            </a:fld>
            <a:endParaRPr lang="zh-TW" altLang="en-US"/>
          </a:p>
        </p:txBody>
      </p:sp>
      <p:sp>
        <p:nvSpPr>
          <p:cNvPr id="6" name="頁尾版面配置區 5"/>
          <p:cNvSpPr>
            <a:spLocks noGrp="1"/>
          </p:cNvSpPr>
          <p:nvPr>
            <p:ph type="ftr" sz="quarter" idx="11"/>
          </p:nvPr>
        </p:nvSpPr>
        <p:spPr/>
        <p:txBody>
          <a:bodyPr/>
          <a:lstStyle/>
          <a:p>
            <a:endParaRPr lang="zh-TW" altLang="en-US"/>
          </a:p>
        </p:txBody>
      </p:sp>
      <p:sp>
        <p:nvSpPr>
          <p:cNvPr id="7" name="投影片編號版面配置區 6"/>
          <p:cNvSpPr>
            <a:spLocks noGrp="1"/>
          </p:cNvSpPr>
          <p:nvPr>
            <p:ph type="sldNum" sz="quarter" idx="12"/>
          </p:nvPr>
        </p:nvSpPr>
        <p:spPr/>
        <p:txBody>
          <a:body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218103654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標題版面配置區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zh-TW" altLang="en-US"/>
              <a:t>按一下以編輯母片標題樣式</a:t>
            </a:r>
          </a:p>
        </p:txBody>
      </p:sp>
      <p:sp>
        <p:nvSpPr>
          <p:cNvPr id="3" name="文字版面配置區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zh-TW" altLang="en-US"/>
              <a:t>編輯母片文字樣式</a:t>
            </a:r>
          </a:p>
          <a:p>
            <a:pPr lvl="1"/>
            <a:r>
              <a:rPr lang="zh-TW" altLang="en-US"/>
              <a:t>第二層</a:t>
            </a:r>
          </a:p>
          <a:p>
            <a:pPr lvl="2"/>
            <a:r>
              <a:rPr lang="zh-TW" altLang="en-US"/>
              <a:t>第三層</a:t>
            </a:r>
          </a:p>
          <a:p>
            <a:pPr lvl="3"/>
            <a:r>
              <a:rPr lang="zh-TW" altLang="en-US"/>
              <a:t>第四層</a:t>
            </a:r>
          </a:p>
          <a:p>
            <a:pPr lvl="4"/>
            <a:r>
              <a:rPr lang="zh-TW" altLang="en-US"/>
              <a:t>第五層</a:t>
            </a:r>
          </a:p>
        </p:txBody>
      </p:sp>
      <p:sp>
        <p:nvSpPr>
          <p:cNvPr id="4" name="日期版面配置區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DE88459-4F2C-4C9E-8508-DB9AB29146FF}" type="datetimeFigureOut">
              <a:rPr lang="zh-TW" altLang="en-US" smtClean="0"/>
              <a:t>2022/12/30</a:t>
            </a:fld>
            <a:endParaRPr lang="zh-TW" altLang="en-US"/>
          </a:p>
        </p:txBody>
      </p:sp>
      <p:sp>
        <p:nvSpPr>
          <p:cNvPr id="5" name="頁尾版面配置區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zh-TW" altLang="en-US"/>
          </a:p>
        </p:txBody>
      </p:sp>
      <p:sp>
        <p:nvSpPr>
          <p:cNvPr id="6" name="投影片編號版面配置區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9B7073A-F810-4435-89F9-4B940BDB8B8F}" type="slidenum">
              <a:rPr lang="zh-TW" altLang="en-US" smtClean="0"/>
              <a:t>‹#›</a:t>
            </a:fld>
            <a:endParaRPr lang="zh-TW" altLang="en-US"/>
          </a:p>
        </p:txBody>
      </p:sp>
    </p:spTree>
    <p:extLst>
      <p:ext uri="{BB962C8B-B14F-4D97-AF65-F5344CB8AC3E}">
        <p14:creationId xmlns:p14="http://schemas.microsoft.com/office/powerpoint/2010/main" val="9064637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zh-TW"/>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6.png"/><Relationship Id="rId7" Type="http://schemas.openxmlformats.org/officeDocument/2006/relationships/image" Target="../media/image8.jpg"/><Relationship Id="rId2" Type="http://schemas.openxmlformats.org/officeDocument/2006/relationships/hyperlink" Target="https://www.facebook.com/ntustmoe" TargetMode="External"/><Relationship Id="rId1" Type="http://schemas.openxmlformats.org/officeDocument/2006/relationships/slideLayout" Target="../slideLayouts/slideLayout7.xml"/><Relationship Id="rId6" Type="http://schemas.openxmlformats.org/officeDocument/2006/relationships/hyperlink" Target="https://www.instagram.com/studyabroadmoe/" TargetMode="External"/><Relationship Id="rId5" Type="http://schemas.openxmlformats.org/officeDocument/2006/relationships/image" Target="../media/image7.png"/><Relationship Id="rId4" Type="http://schemas.openxmlformats.org/officeDocument/2006/relationships/hyperlink" Target="http://140.111.12.171/index.php"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6" Type="http://schemas.openxmlformats.org/officeDocument/2006/relationships/image" Target="../media/image5.png"/><Relationship Id="rId5" Type="http://schemas.openxmlformats.org/officeDocument/2006/relationships/image" Target="../media/image4.png"/><Relationship Id="rId4" Type="http://schemas.openxmlformats.org/officeDocument/2006/relationships/image" Target="../media/image3.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1" name="矩形 10"/>
          <p:cNvSpPr/>
          <p:nvPr/>
        </p:nvSpPr>
        <p:spPr>
          <a:xfrm>
            <a:off x="-1" y="0"/>
            <a:ext cx="12192000" cy="5283201"/>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12" name="文字方塊 11"/>
          <p:cNvSpPr txBox="1"/>
          <p:nvPr/>
        </p:nvSpPr>
        <p:spPr>
          <a:xfrm>
            <a:off x="2412939" y="1727129"/>
            <a:ext cx="7366119" cy="1323439"/>
          </a:xfrm>
          <a:prstGeom prst="rect">
            <a:avLst/>
          </a:prstGeom>
          <a:noFill/>
        </p:spPr>
        <p:txBody>
          <a:bodyPr wrap="none" rtlCol="0">
            <a:spAutoFit/>
          </a:bodyPr>
          <a:lstStyle/>
          <a:p>
            <a:pPr algn="ctr"/>
            <a:r>
              <a:rPr lang="zh-TW" altLang="en-US" sz="8000" b="1" dirty="0">
                <a:solidFill>
                  <a:schemeClr val="tx1">
                    <a:lumMod val="75000"/>
                    <a:lumOff val="25000"/>
                  </a:schemeClr>
                </a:solidFill>
                <a:latin typeface="微軟正黑體" panose="020B0604030504040204" pitchFamily="34" charset="-120"/>
                <a:ea typeface="微軟正黑體" panose="020B0604030504040204" pitchFamily="34" charset="-120"/>
              </a:rPr>
              <a:t>學海計畫懶人包</a:t>
            </a:r>
          </a:p>
        </p:txBody>
      </p:sp>
      <p:grpSp>
        <p:nvGrpSpPr>
          <p:cNvPr id="5" name="群組 4"/>
          <p:cNvGrpSpPr/>
          <p:nvPr/>
        </p:nvGrpSpPr>
        <p:grpSpPr>
          <a:xfrm>
            <a:off x="2469611" y="3334630"/>
            <a:ext cx="7252776" cy="667512"/>
            <a:chOff x="4059936" y="3386652"/>
            <a:chExt cx="3116582" cy="667512"/>
          </a:xfrm>
        </p:grpSpPr>
        <p:sp>
          <p:nvSpPr>
            <p:cNvPr id="4" name="平行四邊形 3"/>
            <p:cNvSpPr/>
            <p:nvPr/>
          </p:nvSpPr>
          <p:spPr>
            <a:xfrm>
              <a:off x="4059936" y="3386652"/>
              <a:ext cx="3116582" cy="667512"/>
            </a:xfrm>
            <a:prstGeom prst="parallelogram">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3" name="文字方塊 2"/>
            <p:cNvSpPr txBox="1"/>
            <p:nvPr/>
          </p:nvSpPr>
          <p:spPr>
            <a:xfrm>
              <a:off x="4399204" y="3482206"/>
              <a:ext cx="2438046" cy="523220"/>
            </a:xfrm>
            <a:prstGeom prst="rect">
              <a:avLst/>
            </a:prstGeom>
            <a:noFill/>
          </p:spPr>
          <p:txBody>
            <a:bodyPr wrap="square" rtlCol="0">
              <a:spAutoFit/>
            </a:bodyPr>
            <a:lstStyle/>
            <a:p>
              <a:pPr algn="ctr"/>
              <a:r>
                <a:rPr lang="zh-TW" altLang="en-US" sz="2800" b="1" dirty="0">
                  <a:solidFill>
                    <a:srgbClr val="404040"/>
                  </a:solidFill>
                  <a:latin typeface="微軟正黑體" panose="020B0604030504040204" pitchFamily="34" charset="-120"/>
                  <a:ea typeface="微軟正黑體" panose="020B0604030504040204" pitchFamily="34" charset="-120"/>
                </a:rPr>
                <a:t>學海無涯勤是岸，出國交換怎麼辦？</a:t>
              </a:r>
            </a:p>
          </p:txBody>
        </p:sp>
      </p:grpSp>
      <p:grpSp>
        <p:nvGrpSpPr>
          <p:cNvPr id="10" name="群組 9"/>
          <p:cNvGrpSpPr/>
          <p:nvPr/>
        </p:nvGrpSpPr>
        <p:grpSpPr>
          <a:xfrm>
            <a:off x="5266266" y="4450035"/>
            <a:ext cx="1659467" cy="1659467"/>
            <a:chOff x="5266267" y="3366301"/>
            <a:chExt cx="1659467" cy="1659467"/>
          </a:xfrm>
          <a:solidFill>
            <a:schemeClr val="accent5">
              <a:lumMod val="75000"/>
            </a:schemeClr>
          </a:solidFill>
        </p:grpSpPr>
        <p:sp>
          <p:nvSpPr>
            <p:cNvPr id="8" name="菱形 7"/>
            <p:cNvSpPr/>
            <p:nvPr/>
          </p:nvSpPr>
          <p:spPr>
            <a:xfrm>
              <a:off x="5266267" y="3366301"/>
              <a:ext cx="1659467" cy="1659467"/>
            </a:xfrm>
            <a:prstGeom prst="diamond">
              <a:avLst/>
            </a:prstGeom>
            <a:grp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latin typeface="微軟正黑體" panose="020B0604030504040204" pitchFamily="34" charset="-120"/>
                <a:ea typeface="微軟正黑體" panose="020B0604030504040204" pitchFamily="34" charset="-120"/>
              </a:endParaRPr>
            </a:p>
          </p:txBody>
        </p:sp>
        <p:sp>
          <p:nvSpPr>
            <p:cNvPr id="9" name="矩形 8"/>
            <p:cNvSpPr/>
            <p:nvPr/>
          </p:nvSpPr>
          <p:spPr>
            <a:xfrm>
              <a:off x="5465058" y="3934424"/>
              <a:ext cx="1261885" cy="523220"/>
            </a:xfrm>
            <a:prstGeom prst="rect">
              <a:avLst/>
            </a:prstGeom>
            <a:noFill/>
          </p:spPr>
          <p:txBody>
            <a:bodyPr wrap="none">
              <a:spAutoFit/>
            </a:bodyPr>
            <a:lstStyle/>
            <a:p>
              <a:pPr algn="ctr"/>
              <a:r>
                <a:rPr lang="zh-TW" altLang="en-US" sz="2800" b="1" dirty="0">
                  <a:solidFill>
                    <a:schemeClr val="bg1"/>
                  </a:solidFill>
                  <a:latin typeface="微軟正黑體" panose="020B0604030504040204" pitchFamily="34" charset="-120"/>
                  <a:ea typeface="微軟正黑體" panose="020B0604030504040204" pitchFamily="34" charset="-120"/>
                </a:rPr>
                <a:t>學生版</a:t>
              </a:r>
            </a:p>
          </p:txBody>
        </p:sp>
      </p:grpSp>
    </p:spTree>
    <p:extLst>
      <p:ext uri="{BB962C8B-B14F-4D97-AF65-F5344CB8AC3E}">
        <p14:creationId xmlns:p14="http://schemas.microsoft.com/office/powerpoint/2010/main" val="1348319134"/>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矩形 3"/>
          <p:cNvSpPr/>
          <p:nvPr/>
        </p:nvSpPr>
        <p:spPr>
          <a:xfrm>
            <a:off x="0" y="4133087"/>
            <a:ext cx="12192000" cy="2741414"/>
          </a:xfrm>
          <a:prstGeom prst="rect">
            <a:avLst/>
          </a:prstGeom>
          <a:solidFill>
            <a:schemeClr val="accent1">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 name="矩形 1"/>
          <p:cNvSpPr/>
          <p:nvPr/>
        </p:nvSpPr>
        <p:spPr>
          <a:xfrm>
            <a:off x="1418768" y="5617727"/>
            <a:ext cx="2996333" cy="276999"/>
          </a:xfrm>
          <a:prstGeom prst="rect">
            <a:avLst/>
          </a:prstGeom>
        </p:spPr>
        <p:txBody>
          <a:bodyPr wrap="none">
            <a:spAutoFit/>
          </a:bodyPr>
          <a:lstStyle/>
          <a:p>
            <a:r>
              <a:rPr lang="zh-TW" altLang="en-US" sz="1200" b="1" dirty="0">
                <a:solidFill>
                  <a:schemeClr val="tx1">
                    <a:lumMod val="65000"/>
                    <a:lumOff val="35000"/>
                  </a:schemeClr>
                </a:solidFill>
                <a:latin typeface="微軟正黑體" panose="020B0604030504040204" pitchFamily="34" charset="-120"/>
                <a:ea typeface="微軟正黑體" panose="020B0604030504040204" pitchFamily="34" charset="-120"/>
              </a:rPr>
              <a:t>https://www.facebook.com/ntustmoe</a:t>
            </a:r>
          </a:p>
        </p:txBody>
      </p:sp>
      <p:sp>
        <p:nvSpPr>
          <p:cNvPr id="3" name="矩形 2"/>
          <p:cNvSpPr/>
          <p:nvPr/>
        </p:nvSpPr>
        <p:spPr>
          <a:xfrm>
            <a:off x="7869763" y="5639588"/>
            <a:ext cx="2600392" cy="276999"/>
          </a:xfrm>
          <a:prstGeom prst="rect">
            <a:avLst/>
          </a:prstGeom>
        </p:spPr>
        <p:txBody>
          <a:bodyPr wrap="none">
            <a:spAutoFit/>
          </a:bodyPr>
          <a:lstStyle/>
          <a:p>
            <a:r>
              <a:rPr lang="zh-TW" altLang="en-US" sz="1200" b="1" dirty="0">
                <a:solidFill>
                  <a:schemeClr val="tx1">
                    <a:lumMod val="65000"/>
                    <a:lumOff val="35000"/>
                  </a:schemeClr>
                </a:solidFill>
                <a:latin typeface="微軟正黑體" panose="020B0604030504040204" pitchFamily="34" charset="-120"/>
                <a:ea typeface="微軟正黑體" panose="020B0604030504040204" pitchFamily="34" charset="-120"/>
              </a:rPr>
              <a:t>http://140.111.12.171/index.php</a:t>
            </a:r>
          </a:p>
        </p:txBody>
      </p:sp>
      <p:pic>
        <p:nvPicPr>
          <p:cNvPr id="15" name="圖片 14">
            <a:hlinkClick r:id="rId2"/>
          </p:cNvPr>
          <p:cNvPicPr>
            <a:picLocks noChangeAspect="1"/>
          </p:cNvPicPr>
          <p:nvPr/>
        </p:nvPicPr>
        <p:blipFill>
          <a:blip r:embed="rId3"/>
          <a:stretch>
            <a:fillRect/>
          </a:stretch>
        </p:blipFill>
        <p:spPr>
          <a:xfrm>
            <a:off x="1763354" y="1990861"/>
            <a:ext cx="2307163" cy="3291840"/>
          </a:xfrm>
          <a:prstGeom prst="rect">
            <a:avLst/>
          </a:prstGeom>
        </p:spPr>
      </p:pic>
      <p:pic>
        <p:nvPicPr>
          <p:cNvPr id="22" name="圖片 21">
            <a:hlinkClick r:id="rId4"/>
          </p:cNvPr>
          <p:cNvPicPr>
            <a:picLocks noChangeAspect="1"/>
          </p:cNvPicPr>
          <p:nvPr/>
        </p:nvPicPr>
        <p:blipFill>
          <a:blip r:embed="rId5"/>
          <a:stretch>
            <a:fillRect/>
          </a:stretch>
        </p:blipFill>
        <p:spPr>
          <a:xfrm>
            <a:off x="8073835" y="1990861"/>
            <a:ext cx="2307163" cy="3291840"/>
          </a:xfrm>
          <a:prstGeom prst="rect">
            <a:avLst/>
          </a:prstGeom>
        </p:spPr>
      </p:pic>
      <p:grpSp>
        <p:nvGrpSpPr>
          <p:cNvPr id="39" name="群組 38"/>
          <p:cNvGrpSpPr/>
          <p:nvPr/>
        </p:nvGrpSpPr>
        <p:grpSpPr>
          <a:xfrm>
            <a:off x="2916936" y="263919"/>
            <a:ext cx="6253023" cy="1051346"/>
            <a:chOff x="2916936" y="244374"/>
            <a:chExt cx="6253023" cy="1051346"/>
          </a:xfrm>
        </p:grpSpPr>
        <p:sp>
          <p:nvSpPr>
            <p:cNvPr id="38" name="流程圖: 資料 37"/>
            <p:cNvSpPr/>
            <p:nvPr/>
          </p:nvSpPr>
          <p:spPr>
            <a:xfrm>
              <a:off x="2916936" y="244374"/>
              <a:ext cx="2795016" cy="1051346"/>
            </a:xfrm>
            <a:prstGeom prst="flowChartInputOutpu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4" name="流程圖: 資料 43"/>
            <p:cNvSpPr/>
            <p:nvPr/>
          </p:nvSpPr>
          <p:spPr>
            <a:xfrm>
              <a:off x="6374943" y="244374"/>
              <a:ext cx="2795016" cy="1051346"/>
            </a:xfrm>
            <a:prstGeom prst="flowChartInputOutpu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sp>
          <p:nvSpPr>
            <p:cNvPr id="45" name="流程圖: 資料 44"/>
            <p:cNvSpPr/>
            <p:nvPr/>
          </p:nvSpPr>
          <p:spPr>
            <a:xfrm>
              <a:off x="4930938" y="244374"/>
              <a:ext cx="2795016" cy="1051346"/>
            </a:xfrm>
            <a:prstGeom prst="flowChartInputOutput">
              <a:avLst/>
            </a:prstGeom>
            <a:solidFill>
              <a:schemeClr val="accent4">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sp>
        <p:nvSpPr>
          <p:cNvPr id="35" name="文字方塊 34"/>
          <p:cNvSpPr txBox="1"/>
          <p:nvPr/>
        </p:nvSpPr>
        <p:spPr>
          <a:xfrm>
            <a:off x="3873622" y="327927"/>
            <a:ext cx="4339650" cy="923330"/>
          </a:xfrm>
          <a:prstGeom prst="rect">
            <a:avLst/>
          </a:prstGeom>
          <a:noFill/>
        </p:spPr>
        <p:txBody>
          <a:bodyPr wrap="none" rtlCol="0">
            <a:spAutoFit/>
          </a:bodyPr>
          <a:lstStyle/>
          <a:p>
            <a:r>
              <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學海計畫連結</a:t>
            </a:r>
          </a:p>
        </p:txBody>
      </p:sp>
      <p:sp>
        <p:nvSpPr>
          <p:cNvPr id="36" name="矩形 35"/>
          <p:cNvSpPr/>
          <p:nvPr/>
        </p:nvSpPr>
        <p:spPr>
          <a:xfrm>
            <a:off x="2130470" y="5331811"/>
            <a:ext cx="1572930" cy="307777"/>
          </a:xfrm>
          <a:prstGeom prst="rect">
            <a:avLst/>
          </a:prstGeom>
        </p:spPr>
        <p:txBody>
          <a:bodyPr wrap="square">
            <a:spAutoFit/>
          </a:bodyPr>
          <a:lstStyle/>
          <a:p>
            <a:pPr algn="ct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rPr>
              <a:t>點圖片有連結</a:t>
            </a: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37" name="矩形 36"/>
          <p:cNvSpPr/>
          <p:nvPr/>
        </p:nvSpPr>
        <p:spPr>
          <a:xfrm>
            <a:off x="8357182" y="5349906"/>
            <a:ext cx="1625553" cy="307777"/>
          </a:xfrm>
          <a:prstGeom prst="rect">
            <a:avLst/>
          </a:prstGeom>
        </p:spPr>
        <p:txBody>
          <a:bodyPr wrap="square">
            <a:spAutoFit/>
          </a:bodyPr>
          <a:lstStyle/>
          <a:p>
            <a:pPr algn="ct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rPr>
              <a:t>點圖片有連結</a:t>
            </a: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pic>
        <p:nvPicPr>
          <p:cNvPr id="14" name="圖片 13">
            <a:hlinkClick r:id="rId6"/>
            <a:extLst>
              <a:ext uri="{FF2B5EF4-FFF2-40B4-BE49-F238E27FC236}">
                <a16:creationId xmlns:a16="http://schemas.microsoft.com/office/drawing/2014/main" id="{0DECF08C-B5C6-45FE-86F6-67FC9183D148}"/>
              </a:ext>
            </a:extLst>
          </p:cNvPr>
          <p:cNvPicPr>
            <a:picLocks noChangeAspect="1"/>
          </p:cNvPicPr>
          <p:nvPr/>
        </p:nvPicPr>
        <p:blipFill>
          <a:blip r:embed="rId7">
            <a:extLst>
              <a:ext uri="{28A0092B-C50C-407E-A947-70E740481C1C}">
                <a14:useLocalDpi xmlns:a14="http://schemas.microsoft.com/office/drawing/2010/main" val="0"/>
              </a:ext>
            </a:extLst>
          </a:blip>
          <a:stretch>
            <a:fillRect/>
          </a:stretch>
        </p:blipFill>
        <p:spPr>
          <a:xfrm>
            <a:off x="4942418" y="1992314"/>
            <a:ext cx="2307163" cy="3288934"/>
          </a:xfrm>
          <a:prstGeom prst="rect">
            <a:avLst/>
          </a:prstGeom>
        </p:spPr>
      </p:pic>
      <p:sp>
        <p:nvSpPr>
          <p:cNvPr id="16" name="矩形 15">
            <a:extLst>
              <a:ext uri="{FF2B5EF4-FFF2-40B4-BE49-F238E27FC236}">
                <a16:creationId xmlns:a16="http://schemas.microsoft.com/office/drawing/2014/main" id="{8CD02982-1CF4-4244-B762-BFF8E2A71450}"/>
              </a:ext>
            </a:extLst>
          </p:cNvPr>
          <p:cNvSpPr/>
          <p:nvPr/>
        </p:nvSpPr>
        <p:spPr>
          <a:xfrm>
            <a:off x="5283222" y="5349906"/>
            <a:ext cx="1625553" cy="307777"/>
          </a:xfrm>
          <a:prstGeom prst="rect">
            <a:avLst/>
          </a:prstGeom>
        </p:spPr>
        <p:txBody>
          <a:bodyPr wrap="square">
            <a:spAutoFit/>
          </a:bodyPr>
          <a:lstStyle/>
          <a:p>
            <a:pPr algn="ct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rPr>
              <a:t>點圖片有連結</a:t>
            </a:r>
            <a:r>
              <a:rPr lang="en-US" altLang="zh-TW" sz="14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zh-TW" altLang="en-US" sz="14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17" name="矩形 16">
            <a:extLst>
              <a:ext uri="{FF2B5EF4-FFF2-40B4-BE49-F238E27FC236}">
                <a16:creationId xmlns:a16="http://schemas.microsoft.com/office/drawing/2014/main" id="{ED02C848-EDA2-420B-93E2-5AE3FD12D8F9}"/>
              </a:ext>
            </a:extLst>
          </p:cNvPr>
          <p:cNvSpPr/>
          <p:nvPr/>
        </p:nvSpPr>
        <p:spPr>
          <a:xfrm>
            <a:off x="4262707" y="5643647"/>
            <a:ext cx="3666581" cy="276999"/>
          </a:xfrm>
          <a:prstGeom prst="rect">
            <a:avLst/>
          </a:prstGeom>
        </p:spPr>
        <p:txBody>
          <a:bodyPr wrap="none">
            <a:spAutoFit/>
          </a:bodyPr>
          <a:lstStyle/>
          <a:p>
            <a:r>
              <a:rPr lang="en-US" altLang="zh-TW" sz="1200" b="1" dirty="0">
                <a:solidFill>
                  <a:schemeClr val="tx1">
                    <a:lumMod val="65000"/>
                    <a:lumOff val="35000"/>
                  </a:schemeClr>
                </a:solidFill>
                <a:latin typeface="微軟正黑體" panose="020B0604030504040204" pitchFamily="34" charset="-120"/>
                <a:ea typeface="微軟正黑體" panose="020B0604030504040204" pitchFamily="34" charset="-120"/>
              </a:rPr>
              <a:t>https://www.instagram.com/studyabroadmoe/</a:t>
            </a:r>
            <a:endParaRPr lang="zh-TW" altLang="en-US" sz="12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404537241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5563"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dirty="0"/>
          </a:p>
        </p:txBody>
      </p:sp>
      <p:sp>
        <p:nvSpPr>
          <p:cNvPr id="25" name="文字方塊 24"/>
          <p:cNvSpPr txBox="1"/>
          <p:nvPr/>
        </p:nvSpPr>
        <p:spPr>
          <a:xfrm>
            <a:off x="548640" y="585216"/>
            <a:ext cx="6955750"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什麼是學海計畫？</a:t>
            </a:r>
          </a:p>
        </p:txBody>
      </p:sp>
      <p:sp>
        <p:nvSpPr>
          <p:cNvPr id="3" name="文字方塊 2"/>
          <p:cNvSpPr txBox="1"/>
          <p:nvPr/>
        </p:nvSpPr>
        <p:spPr>
          <a:xfrm>
            <a:off x="2656951" y="2499624"/>
            <a:ext cx="8297860" cy="1015663"/>
          </a:xfrm>
          <a:prstGeom prst="rect">
            <a:avLst/>
          </a:prstGeom>
          <a:noFill/>
        </p:spPr>
        <p:txBody>
          <a:bodyPr wrap="square" rtlCol="0">
            <a:spAutoFit/>
          </a:bodyPr>
          <a:lstStyle/>
          <a:p>
            <a:r>
              <a:rPr lang="zh-TW" altLang="en-US" sz="30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教育部</a:t>
            </a:r>
            <a:r>
              <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補助</a:t>
            </a:r>
            <a:r>
              <a:rPr lang="zh-TW" altLang="en-US" sz="30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國內公私立大專校院</a:t>
            </a:r>
            <a:r>
              <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（不包括軍警校院）選送學生出國</a:t>
            </a:r>
            <a:r>
              <a:rPr lang="zh-TW" altLang="en-US" sz="30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交換</a:t>
            </a:r>
            <a:r>
              <a:rPr lang="zh-TW" altLang="en-US" sz="2400"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或</a:t>
            </a:r>
            <a:r>
              <a:rPr lang="zh-TW" altLang="en-US" sz="3000" b="1" dirty="0">
                <a:solidFill>
                  <a:schemeClr val="bg1"/>
                </a:solidFill>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實習</a:t>
            </a:r>
          </a:p>
        </p:txBody>
      </p:sp>
      <p:pic>
        <p:nvPicPr>
          <p:cNvPr id="22" name="圖片 21"/>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rot="3583293">
            <a:off x="1692712" y="2474073"/>
            <a:ext cx="869990" cy="869990"/>
          </a:xfrm>
          <a:prstGeom prst="rect">
            <a:avLst/>
          </a:prstGeom>
        </p:spPr>
      </p:pic>
      <p:grpSp>
        <p:nvGrpSpPr>
          <p:cNvPr id="45" name="群組 44"/>
          <p:cNvGrpSpPr/>
          <p:nvPr/>
        </p:nvGrpSpPr>
        <p:grpSpPr>
          <a:xfrm>
            <a:off x="1786952" y="3218108"/>
            <a:ext cx="9167859" cy="2384624"/>
            <a:chOff x="1779417" y="3429000"/>
            <a:chExt cx="9167859" cy="2384624"/>
          </a:xfrm>
        </p:grpSpPr>
        <p:pic>
          <p:nvPicPr>
            <p:cNvPr id="6" name="圖片 5"/>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5382176" y="4245363"/>
              <a:ext cx="1423705" cy="1423705"/>
            </a:xfrm>
            <a:prstGeom prst="rect">
              <a:avLst/>
            </a:prstGeom>
          </p:spPr>
        </p:pic>
        <p:sp>
          <p:nvSpPr>
            <p:cNvPr id="11" name="向右箭號 10"/>
            <p:cNvSpPr/>
            <p:nvPr/>
          </p:nvSpPr>
          <p:spPr>
            <a:xfrm>
              <a:off x="3766889" y="4812985"/>
              <a:ext cx="1132484" cy="36213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16" name="圖片 15"/>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1779417" y="4308955"/>
              <a:ext cx="1504669" cy="1504669"/>
            </a:xfrm>
            <a:prstGeom prst="rect">
              <a:avLst/>
            </a:prstGeom>
          </p:spPr>
        </p:pic>
        <p:pic>
          <p:nvPicPr>
            <p:cNvPr id="7" name="圖片 6"/>
            <p:cNvPicPr>
              <a:picLocks noChangeAspect="1"/>
            </p:cNvPicPr>
            <p:nvPr/>
          </p:nvPicPr>
          <p:blipFill>
            <a:blip r:embed="rId5" cstate="print">
              <a:extLst>
                <a:ext uri="{28A0092B-C50C-407E-A947-70E740481C1C}">
                  <a14:useLocalDpi xmlns:a14="http://schemas.microsoft.com/office/drawing/2010/main" val="0"/>
                </a:ext>
              </a:extLst>
            </a:blip>
            <a:stretch>
              <a:fillRect/>
            </a:stretch>
          </p:blipFill>
          <p:spPr>
            <a:xfrm>
              <a:off x="8714600" y="4208528"/>
              <a:ext cx="1497374" cy="1497374"/>
            </a:xfrm>
            <a:prstGeom prst="rect">
              <a:avLst/>
            </a:prstGeom>
          </p:spPr>
        </p:pic>
        <p:grpSp>
          <p:nvGrpSpPr>
            <p:cNvPr id="31" name="群組 30"/>
            <p:cNvGrpSpPr/>
            <p:nvPr/>
          </p:nvGrpSpPr>
          <p:grpSpPr>
            <a:xfrm>
              <a:off x="9463287" y="3429000"/>
              <a:ext cx="1483989" cy="964916"/>
              <a:chOff x="10629915" y="3177527"/>
              <a:chExt cx="1483989" cy="964916"/>
            </a:xfrm>
          </p:grpSpPr>
          <p:sp>
            <p:nvSpPr>
              <p:cNvPr id="29" name="雲朵形圖說文字 28"/>
              <p:cNvSpPr/>
              <p:nvPr/>
            </p:nvSpPr>
            <p:spPr>
              <a:xfrm>
                <a:off x="10629915" y="3177527"/>
                <a:ext cx="1483989" cy="964916"/>
              </a:xfrm>
              <a:prstGeom prst="cloudCallout">
                <a:avLst/>
              </a:prstGeom>
              <a:solidFill>
                <a:schemeClr val="bg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pic>
            <p:nvPicPr>
              <p:cNvPr id="30" name="圖片 29"/>
              <p:cNvPicPr>
                <a:picLocks noChangeAspect="1"/>
              </p:cNvPicPr>
              <p:nvPr/>
            </p:nvPicPr>
            <p:blipFill>
              <a:blip r:embed="rId6" cstate="print">
                <a:extLst>
                  <a:ext uri="{28A0092B-C50C-407E-A947-70E740481C1C}">
                    <a14:useLocalDpi xmlns:a14="http://schemas.microsoft.com/office/drawing/2010/main" val="0"/>
                  </a:ext>
                </a:extLst>
              </a:blip>
              <a:stretch>
                <a:fillRect/>
              </a:stretch>
            </p:blipFill>
            <p:spPr>
              <a:xfrm rot="19656539">
                <a:off x="11087982" y="3295188"/>
                <a:ext cx="699659" cy="699659"/>
              </a:xfrm>
              <a:prstGeom prst="rect">
                <a:avLst/>
              </a:prstGeom>
            </p:spPr>
          </p:pic>
        </p:grpSp>
        <p:sp>
          <p:nvSpPr>
            <p:cNvPr id="44" name="向右箭號 43"/>
            <p:cNvSpPr/>
            <p:nvPr/>
          </p:nvSpPr>
          <p:spPr>
            <a:xfrm>
              <a:off x="7288684" y="4807143"/>
              <a:ext cx="1132484" cy="362130"/>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grpSp>
        <p:nvGrpSpPr>
          <p:cNvPr id="57" name="群組 56"/>
          <p:cNvGrpSpPr/>
          <p:nvPr/>
        </p:nvGrpSpPr>
        <p:grpSpPr>
          <a:xfrm>
            <a:off x="8858710" y="6284621"/>
            <a:ext cx="3152621" cy="457200"/>
            <a:chOff x="8426037" y="6413824"/>
            <a:chExt cx="3152621" cy="457200"/>
          </a:xfrm>
        </p:grpSpPr>
        <p:grpSp>
          <p:nvGrpSpPr>
            <p:cNvPr id="52" name="群組 51"/>
            <p:cNvGrpSpPr/>
            <p:nvPr/>
          </p:nvGrpSpPr>
          <p:grpSpPr>
            <a:xfrm>
              <a:off x="8426037" y="6413824"/>
              <a:ext cx="2564430" cy="457200"/>
              <a:chOff x="8650417" y="6014911"/>
              <a:chExt cx="2564430" cy="515877"/>
            </a:xfrm>
          </p:grpSpPr>
          <p:sp>
            <p:nvSpPr>
              <p:cNvPr id="50" name="圓角矩形 49"/>
              <p:cNvSpPr/>
              <p:nvPr/>
            </p:nvSpPr>
            <p:spPr>
              <a:xfrm>
                <a:off x="8722135" y="6014911"/>
                <a:ext cx="2420994"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51" name="文字方塊 50"/>
              <p:cNvSpPr txBox="1"/>
              <p:nvPr/>
            </p:nvSpPr>
            <p:spPr>
              <a:xfrm>
                <a:off x="8650417" y="6080835"/>
                <a:ext cx="2564430" cy="3693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學海又分為四個計劃</a:t>
                </a:r>
              </a:p>
            </p:txBody>
          </p:sp>
        </p:grpSp>
        <p:sp>
          <p:nvSpPr>
            <p:cNvPr id="54" name="＞形箭號 53"/>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55" name="＞形箭號 54"/>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56" name="＞形箭號 55"/>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spTree>
    <p:extLst>
      <p:ext uri="{BB962C8B-B14F-4D97-AF65-F5344CB8AC3E}">
        <p14:creationId xmlns:p14="http://schemas.microsoft.com/office/powerpoint/2010/main" val="194067540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0" y="-37048"/>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grpSp>
        <p:nvGrpSpPr>
          <p:cNvPr id="45" name="群組 44"/>
          <p:cNvGrpSpPr/>
          <p:nvPr/>
        </p:nvGrpSpPr>
        <p:grpSpPr>
          <a:xfrm>
            <a:off x="1502482" y="4424357"/>
            <a:ext cx="3326187" cy="402336"/>
            <a:chOff x="5783179" y="4517136"/>
            <a:chExt cx="2834640" cy="402336"/>
          </a:xfrm>
        </p:grpSpPr>
        <p:cxnSp>
          <p:nvCxnSpPr>
            <p:cNvPr id="46" name="直線接點 45"/>
            <p:cNvCxnSpPr/>
            <p:nvPr/>
          </p:nvCxnSpPr>
          <p:spPr>
            <a:xfrm flipV="1">
              <a:off x="5783179" y="4517136"/>
              <a:ext cx="2834640" cy="914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7" name="直線接點 46"/>
            <p:cNvCxnSpPr/>
            <p:nvPr/>
          </p:nvCxnSpPr>
          <p:spPr>
            <a:xfrm>
              <a:off x="5783179" y="4526280"/>
              <a:ext cx="0" cy="39319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8" name="直線接點 47"/>
            <p:cNvCxnSpPr/>
            <p:nvPr/>
          </p:nvCxnSpPr>
          <p:spPr>
            <a:xfrm>
              <a:off x="8617819" y="4517136"/>
              <a:ext cx="0" cy="39319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grpSp>
        <p:nvGrpSpPr>
          <p:cNvPr id="50" name="群組 49"/>
          <p:cNvGrpSpPr/>
          <p:nvPr/>
        </p:nvGrpSpPr>
        <p:grpSpPr>
          <a:xfrm>
            <a:off x="7359387" y="4415213"/>
            <a:ext cx="3326187" cy="402336"/>
            <a:chOff x="5783179" y="4517136"/>
            <a:chExt cx="2834640" cy="402336"/>
          </a:xfrm>
        </p:grpSpPr>
        <p:cxnSp>
          <p:nvCxnSpPr>
            <p:cNvPr id="51" name="直線接點 50"/>
            <p:cNvCxnSpPr/>
            <p:nvPr/>
          </p:nvCxnSpPr>
          <p:spPr>
            <a:xfrm flipV="1">
              <a:off x="5783179" y="4517136"/>
              <a:ext cx="2834640" cy="9144"/>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2" name="直線接點 51"/>
            <p:cNvCxnSpPr/>
            <p:nvPr/>
          </p:nvCxnSpPr>
          <p:spPr>
            <a:xfrm>
              <a:off x="5783179" y="4526280"/>
              <a:ext cx="0" cy="39319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cxnSp>
          <p:nvCxnSpPr>
            <p:cNvPr id="53" name="直線接點 52"/>
            <p:cNvCxnSpPr/>
            <p:nvPr/>
          </p:nvCxnSpPr>
          <p:spPr>
            <a:xfrm>
              <a:off x="8617819" y="4517136"/>
              <a:ext cx="0" cy="393192"/>
            </a:xfrm>
            <a:prstGeom prst="line">
              <a:avLst/>
            </a:prstGeom>
            <a:ln w="38100">
              <a:solidFill>
                <a:schemeClr val="bg1"/>
              </a:solidFill>
            </a:ln>
          </p:spPr>
          <p:style>
            <a:lnRef idx="1">
              <a:schemeClr val="accent1"/>
            </a:lnRef>
            <a:fillRef idx="0">
              <a:schemeClr val="accent1"/>
            </a:fillRef>
            <a:effectRef idx="0">
              <a:schemeClr val="accent1"/>
            </a:effectRef>
            <a:fontRef idx="minor">
              <a:schemeClr val="tx1"/>
            </a:fontRef>
          </p:style>
        </p:cxnSp>
      </p:grpSp>
      <p:sp>
        <p:nvSpPr>
          <p:cNvPr id="25" name="文字方塊 24"/>
          <p:cNvSpPr txBox="1"/>
          <p:nvPr/>
        </p:nvSpPr>
        <p:spPr>
          <a:xfrm>
            <a:off x="548640" y="585216"/>
            <a:ext cx="6955750"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學海有哪些計畫？</a:t>
            </a:r>
          </a:p>
        </p:txBody>
      </p:sp>
      <p:sp>
        <p:nvSpPr>
          <p:cNvPr id="39" name="矩形 38"/>
          <p:cNvSpPr/>
          <p:nvPr/>
        </p:nvSpPr>
        <p:spPr>
          <a:xfrm>
            <a:off x="397033" y="4742445"/>
            <a:ext cx="2203704" cy="658368"/>
          </a:xfrm>
          <a:prstGeom prst="rect">
            <a:avLst/>
          </a:prstGeom>
          <a:solidFill>
            <a:schemeClr val="accent1">
              <a:lumMod val="20000"/>
              <a:lumOff val="80000"/>
            </a:schemeClr>
          </a:solidFill>
          <a:ln>
            <a:noFill/>
          </a:ln>
          <a:effectLst>
            <a:outerShdw blurRad="76200" dir="18900000" sy="23000" kx="-1200000" algn="bl" rotWithShape="0">
              <a:prstClr val="black">
                <a:alpha val="2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ln>
                  <a:solidFill>
                    <a:schemeClr val="tx1"/>
                  </a:solidFill>
                </a:ln>
                <a:solidFill>
                  <a:schemeClr val="tx1">
                    <a:lumMod val="75000"/>
                    <a:lumOff val="25000"/>
                  </a:schemeClr>
                </a:solidFill>
                <a:latin typeface="微軟正黑體" panose="020B0604030504040204" pitchFamily="34" charset="-120"/>
                <a:ea typeface="微軟正黑體" panose="020B0604030504040204" pitchFamily="34" charset="-120"/>
              </a:rPr>
              <a:t>學海飛颺</a:t>
            </a:r>
          </a:p>
        </p:txBody>
      </p:sp>
      <p:sp>
        <p:nvSpPr>
          <p:cNvPr id="40" name="矩形 39"/>
          <p:cNvSpPr/>
          <p:nvPr/>
        </p:nvSpPr>
        <p:spPr>
          <a:xfrm>
            <a:off x="3724643" y="4742445"/>
            <a:ext cx="2203704" cy="658368"/>
          </a:xfrm>
          <a:prstGeom prst="rect">
            <a:avLst/>
          </a:prstGeom>
          <a:solidFill>
            <a:schemeClr val="accent1">
              <a:lumMod val="20000"/>
              <a:lumOff val="80000"/>
            </a:schemeClr>
          </a:solidFill>
          <a:ln>
            <a:noFill/>
          </a:ln>
          <a:effectLst>
            <a:outerShdw blurRad="76200" dir="18900000" sy="23000" kx="-1200000" algn="bl" rotWithShape="0">
              <a:prstClr val="black">
                <a:alpha val="2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ln>
                  <a:solidFill>
                    <a:schemeClr val="tx1"/>
                  </a:solidFill>
                </a:ln>
                <a:solidFill>
                  <a:schemeClr val="tx1">
                    <a:lumMod val="75000"/>
                    <a:lumOff val="25000"/>
                  </a:schemeClr>
                </a:solidFill>
                <a:latin typeface="微軟正黑體" panose="020B0604030504040204" pitchFamily="34" charset="-120"/>
                <a:ea typeface="微軟正黑體" panose="020B0604030504040204" pitchFamily="34" charset="-120"/>
              </a:rPr>
              <a:t>學海惜珠</a:t>
            </a:r>
          </a:p>
        </p:txBody>
      </p:sp>
      <p:grpSp>
        <p:nvGrpSpPr>
          <p:cNvPr id="36" name="群組 35"/>
          <p:cNvGrpSpPr/>
          <p:nvPr/>
        </p:nvGrpSpPr>
        <p:grpSpPr>
          <a:xfrm>
            <a:off x="3152816" y="2804529"/>
            <a:ext cx="5882425" cy="1618488"/>
            <a:chOff x="3051048" y="3054096"/>
            <a:chExt cx="4215384" cy="1618488"/>
          </a:xfrm>
        </p:grpSpPr>
        <p:cxnSp>
          <p:nvCxnSpPr>
            <p:cNvPr id="17" name="直線接點 16"/>
            <p:cNvCxnSpPr/>
            <p:nvPr/>
          </p:nvCxnSpPr>
          <p:spPr>
            <a:xfrm>
              <a:off x="5154168" y="3054096"/>
              <a:ext cx="0" cy="393192"/>
            </a:xfrm>
            <a:prstGeom prst="line">
              <a:avLst/>
            </a:prstGeom>
            <a:ln w="38100">
              <a:solidFill>
                <a:schemeClr val="bg1"/>
              </a:solidFill>
            </a:ln>
          </p:spPr>
          <p:style>
            <a:lnRef idx="3">
              <a:schemeClr val="accent5"/>
            </a:lnRef>
            <a:fillRef idx="0">
              <a:schemeClr val="accent5"/>
            </a:fillRef>
            <a:effectRef idx="2">
              <a:schemeClr val="accent5"/>
            </a:effectRef>
            <a:fontRef idx="minor">
              <a:schemeClr val="tx1"/>
            </a:fontRef>
          </p:style>
        </p:cxnSp>
        <p:grpSp>
          <p:nvGrpSpPr>
            <p:cNvPr id="35" name="群組 34"/>
            <p:cNvGrpSpPr/>
            <p:nvPr/>
          </p:nvGrpSpPr>
          <p:grpSpPr>
            <a:xfrm>
              <a:off x="3051048" y="3447288"/>
              <a:ext cx="4215384" cy="1225296"/>
              <a:chOff x="3051048" y="3447288"/>
              <a:chExt cx="4215384" cy="1225296"/>
            </a:xfrm>
          </p:grpSpPr>
          <p:cxnSp>
            <p:nvCxnSpPr>
              <p:cNvPr id="21" name="直線接點 20"/>
              <p:cNvCxnSpPr/>
              <p:nvPr/>
            </p:nvCxnSpPr>
            <p:spPr>
              <a:xfrm>
                <a:off x="3051048" y="3447288"/>
                <a:ext cx="4206240" cy="0"/>
              </a:xfrm>
              <a:prstGeom prst="line">
                <a:avLst/>
              </a:prstGeom>
              <a:ln w="38100">
                <a:solidFill>
                  <a:schemeClr val="bg1"/>
                </a:solidFill>
              </a:ln>
            </p:spPr>
            <p:style>
              <a:lnRef idx="3">
                <a:schemeClr val="accent5"/>
              </a:lnRef>
              <a:fillRef idx="0">
                <a:schemeClr val="accent5"/>
              </a:fillRef>
              <a:effectRef idx="2">
                <a:schemeClr val="accent5"/>
              </a:effectRef>
              <a:fontRef idx="minor">
                <a:schemeClr val="tx1"/>
              </a:fontRef>
            </p:style>
          </p:cxnSp>
          <p:cxnSp>
            <p:nvCxnSpPr>
              <p:cNvPr id="23" name="直線接點 22"/>
              <p:cNvCxnSpPr/>
              <p:nvPr/>
            </p:nvCxnSpPr>
            <p:spPr>
              <a:xfrm>
                <a:off x="3051048" y="3447288"/>
                <a:ext cx="18288" cy="1225296"/>
              </a:xfrm>
              <a:prstGeom prst="line">
                <a:avLst/>
              </a:prstGeom>
              <a:ln w="38100">
                <a:solidFill>
                  <a:schemeClr val="bg1"/>
                </a:solidFill>
              </a:ln>
            </p:spPr>
            <p:style>
              <a:lnRef idx="3">
                <a:schemeClr val="accent5"/>
              </a:lnRef>
              <a:fillRef idx="0">
                <a:schemeClr val="accent5"/>
              </a:fillRef>
              <a:effectRef idx="2">
                <a:schemeClr val="accent5"/>
              </a:effectRef>
              <a:fontRef idx="minor">
                <a:schemeClr val="tx1"/>
              </a:fontRef>
            </p:style>
          </p:cxnSp>
          <p:cxnSp>
            <p:nvCxnSpPr>
              <p:cNvPr id="26" name="直線接點 25"/>
              <p:cNvCxnSpPr/>
              <p:nvPr/>
            </p:nvCxnSpPr>
            <p:spPr>
              <a:xfrm>
                <a:off x="7248144" y="3447288"/>
                <a:ext cx="18288" cy="1225296"/>
              </a:xfrm>
              <a:prstGeom prst="line">
                <a:avLst/>
              </a:prstGeom>
              <a:ln w="38100">
                <a:solidFill>
                  <a:schemeClr val="bg1"/>
                </a:solidFill>
              </a:ln>
            </p:spPr>
            <p:style>
              <a:lnRef idx="3">
                <a:schemeClr val="accent5"/>
              </a:lnRef>
              <a:fillRef idx="0">
                <a:schemeClr val="accent5"/>
              </a:fillRef>
              <a:effectRef idx="2">
                <a:schemeClr val="accent5"/>
              </a:effectRef>
              <a:fontRef idx="minor">
                <a:schemeClr val="tx1"/>
              </a:fontRef>
            </p:style>
          </p:cxnSp>
        </p:grpSp>
      </p:grpSp>
      <p:sp>
        <p:nvSpPr>
          <p:cNvPr id="38" name="矩形 37"/>
          <p:cNvSpPr/>
          <p:nvPr/>
        </p:nvSpPr>
        <p:spPr>
          <a:xfrm>
            <a:off x="4974957" y="2137017"/>
            <a:ext cx="2203704" cy="658368"/>
          </a:xfrm>
          <a:prstGeom prst="rect">
            <a:avLst/>
          </a:prstGeom>
          <a:solidFill>
            <a:schemeClr val="accent1">
              <a:lumMod val="20000"/>
              <a:lumOff val="80000"/>
            </a:schemeClr>
          </a:solidFill>
          <a:ln>
            <a:noFill/>
          </a:ln>
          <a:effectLst>
            <a:outerShdw blurRad="107950" dist="12700" dir="5400000" algn="ctr">
              <a:srgbClr val="000000"/>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ln>
                  <a:solidFill>
                    <a:schemeClr val="tx1"/>
                  </a:solidFill>
                </a:ln>
                <a:solidFill>
                  <a:schemeClr val="tx1">
                    <a:lumMod val="75000"/>
                    <a:lumOff val="25000"/>
                  </a:schemeClr>
                </a:solidFill>
                <a:latin typeface="微軟正黑體" panose="020B0604030504040204" pitchFamily="34" charset="-120"/>
                <a:ea typeface="微軟正黑體" panose="020B0604030504040204" pitchFamily="34" charset="-120"/>
              </a:rPr>
              <a:t>學海計畫</a:t>
            </a:r>
          </a:p>
        </p:txBody>
      </p:sp>
      <p:sp>
        <p:nvSpPr>
          <p:cNvPr id="54" name="矩形 53"/>
          <p:cNvSpPr/>
          <p:nvPr/>
        </p:nvSpPr>
        <p:spPr>
          <a:xfrm>
            <a:off x="6257535" y="4743668"/>
            <a:ext cx="2203704" cy="658368"/>
          </a:xfrm>
          <a:prstGeom prst="rect">
            <a:avLst/>
          </a:prstGeom>
          <a:solidFill>
            <a:schemeClr val="accent1">
              <a:lumMod val="20000"/>
              <a:lumOff val="80000"/>
            </a:schemeClr>
          </a:solidFill>
          <a:ln>
            <a:noFill/>
          </a:ln>
          <a:effectLst>
            <a:outerShdw blurRad="76200" dir="18900000" sy="23000" kx="-1200000" algn="bl" rotWithShape="0">
              <a:prstClr val="black">
                <a:alpha val="2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3200" dirty="0">
                <a:ln>
                  <a:solidFill>
                    <a:schemeClr val="tx1"/>
                  </a:solidFill>
                </a:ln>
                <a:solidFill>
                  <a:schemeClr val="tx1">
                    <a:lumMod val="75000"/>
                    <a:lumOff val="25000"/>
                  </a:schemeClr>
                </a:solidFill>
                <a:latin typeface="微軟正黑體" panose="020B0604030504040204" pitchFamily="34" charset="-120"/>
                <a:ea typeface="微軟正黑體" panose="020B0604030504040204" pitchFamily="34" charset="-120"/>
              </a:rPr>
              <a:t>學海築夢</a:t>
            </a:r>
          </a:p>
        </p:txBody>
      </p:sp>
      <p:sp>
        <p:nvSpPr>
          <p:cNvPr id="34" name="橢圓 33"/>
          <p:cNvSpPr/>
          <p:nvPr/>
        </p:nvSpPr>
        <p:spPr>
          <a:xfrm>
            <a:off x="2666247" y="3296659"/>
            <a:ext cx="1058396" cy="1011388"/>
          </a:xfrm>
          <a:prstGeom prst="ellipse">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出國交換</a:t>
            </a:r>
          </a:p>
        </p:txBody>
      </p:sp>
      <p:sp>
        <p:nvSpPr>
          <p:cNvPr id="55" name="矩形 54"/>
          <p:cNvSpPr/>
          <p:nvPr/>
        </p:nvSpPr>
        <p:spPr>
          <a:xfrm>
            <a:off x="9492110" y="4742445"/>
            <a:ext cx="2386923" cy="658368"/>
          </a:xfrm>
          <a:prstGeom prst="rect">
            <a:avLst/>
          </a:prstGeom>
          <a:solidFill>
            <a:schemeClr val="accent1">
              <a:lumMod val="20000"/>
              <a:lumOff val="80000"/>
            </a:schemeClr>
          </a:solidFill>
          <a:ln>
            <a:noFill/>
          </a:ln>
          <a:effectLst>
            <a:outerShdw blurRad="76200" dir="18900000" sy="23000" kx="-1200000" algn="bl" rotWithShape="0">
              <a:prstClr val="black">
                <a:alpha val="20000"/>
              </a:prstClr>
            </a:outerShdw>
          </a:effectLst>
          <a:scene3d>
            <a:camera prst="orthographicFront">
              <a:rot lat="0" lon="0" rev="0"/>
            </a:camera>
            <a:lightRig rig="soft" dir="t">
              <a:rot lat="0" lon="0" rev="0"/>
            </a:lightRig>
          </a:scene3d>
          <a:sp3d contourW="44450" prstMaterial="matte">
            <a:bevelT w="63500" h="63500" prst="artDeco"/>
            <a:contourClr>
              <a:srgbClr val="FFFFFF"/>
            </a:contourClr>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400" dirty="0">
                <a:ln>
                  <a:solidFill>
                    <a:schemeClr val="tx1"/>
                  </a:solidFill>
                </a:ln>
                <a:solidFill>
                  <a:schemeClr val="tx1">
                    <a:lumMod val="75000"/>
                    <a:lumOff val="25000"/>
                  </a:schemeClr>
                </a:solidFill>
                <a:latin typeface="微軟正黑體" panose="020B0604030504040204" pitchFamily="34" charset="-120"/>
                <a:ea typeface="微軟正黑體" panose="020B0604030504040204" pitchFamily="34" charset="-120"/>
              </a:rPr>
              <a:t>新南向學海築夢</a:t>
            </a:r>
          </a:p>
        </p:txBody>
      </p:sp>
      <p:sp>
        <p:nvSpPr>
          <p:cNvPr id="37" name="橢圓 36"/>
          <p:cNvSpPr/>
          <p:nvPr/>
        </p:nvSpPr>
        <p:spPr>
          <a:xfrm>
            <a:off x="8506043" y="3312269"/>
            <a:ext cx="1058396" cy="1011388"/>
          </a:xfrm>
          <a:prstGeom prst="ellipse">
            <a:avLst/>
          </a:prstGeom>
          <a:solidFill>
            <a:schemeClr val="accent1">
              <a:lumMod val="75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出國實習</a:t>
            </a:r>
          </a:p>
        </p:txBody>
      </p:sp>
      <p:sp>
        <p:nvSpPr>
          <p:cNvPr id="58" name="文字方塊 57"/>
          <p:cNvSpPr txBox="1"/>
          <p:nvPr/>
        </p:nvSpPr>
        <p:spPr>
          <a:xfrm>
            <a:off x="3749432" y="5441903"/>
            <a:ext cx="2188059" cy="523220"/>
          </a:xfrm>
          <a:prstGeom prst="rect">
            <a:avLst/>
          </a:prstGeom>
          <a:noFill/>
        </p:spPr>
        <p:txBody>
          <a:bodyPr wrap="square" rtlCol="0">
            <a:spAutoFit/>
          </a:bodyPr>
          <a:lstStyle/>
          <a:p>
            <a:pPr algn="ctr"/>
            <a:r>
              <a:rPr lang="en-US" altLang="zh-TW" sz="28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2800" dirty="0">
                <a:solidFill>
                  <a:schemeClr val="accent1">
                    <a:lumMod val="50000"/>
                  </a:schemeClr>
                </a:solidFill>
                <a:latin typeface="微軟正黑體" panose="020B0604030504040204" pitchFamily="34" charset="-120"/>
                <a:ea typeface="微軟正黑體" panose="020B0604030504040204" pitchFamily="34" charset="-120"/>
              </a:rPr>
              <a:t>給勵學學生</a:t>
            </a:r>
            <a:r>
              <a:rPr lang="en-US" altLang="zh-TW" sz="2800" dirty="0">
                <a:solidFill>
                  <a:schemeClr val="accent1">
                    <a:lumMod val="50000"/>
                  </a:schemeClr>
                </a:solidFill>
                <a:latin typeface="微軟正黑體" panose="020B0604030504040204" pitchFamily="34" charset="-120"/>
                <a:ea typeface="微軟正黑體" panose="020B0604030504040204" pitchFamily="34" charset="-120"/>
              </a:rPr>
              <a:t>)</a:t>
            </a:r>
            <a:endParaRPr lang="zh-TW" altLang="en-US" sz="2800" dirty="0">
              <a:solidFill>
                <a:schemeClr val="accent1">
                  <a:lumMod val="50000"/>
                </a:schemeClr>
              </a:solidFill>
              <a:latin typeface="微軟正黑體" panose="020B0604030504040204" pitchFamily="34" charset="-120"/>
              <a:ea typeface="微軟正黑體" panose="020B0604030504040204" pitchFamily="34" charset="-120"/>
            </a:endParaRPr>
          </a:p>
        </p:txBody>
      </p:sp>
      <p:sp>
        <p:nvSpPr>
          <p:cNvPr id="60" name="文字方塊 59"/>
          <p:cNvSpPr txBox="1"/>
          <p:nvPr/>
        </p:nvSpPr>
        <p:spPr>
          <a:xfrm>
            <a:off x="9303710" y="5461414"/>
            <a:ext cx="2763725" cy="523220"/>
          </a:xfrm>
          <a:prstGeom prst="rect">
            <a:avLst/>
          </a:prstGeom>
          <a:noFill/>
        </p:spPr>
        <p:txBody>
          <a:bodyPr wrap="square" rtlCol="0">
            <a:spAutoFit/>
          </a:bodyPr>
          <a:lstStyle/>
          <a:p>
            <a:pPr algn="ctr"/>
            <a:r>
              <a:rPr lang="en-US" altLang="zh-TW" sz="2800" dirty="0">
                <a:solidFill>
                  <a:schemeClr val="accent1">
                    <a:lumMod val="50000"/>
                  </a:schemeClr>
                </a:solidFill>
                <a:latin typeface="微軟正黑體" panose="020B0604030504040204" pitchFamily="34" charset="-120"/>
                <a:ea typeface="微軟正黑體" panose="020B0604030504040204" pitchFamily="34" charset="-120"/>
              </a:rPr>
              <a:t>(</a:t>
            </a:r>
            <a:r>
              <a:rPr lang="zh-TW" altLang="en-US" sz="2800" dirty="0">
                <a:solidFill>
                  <a:schemeClr val="accent1">
                    <a:lumMod val="50000"/>
                  </a:schemeClr>
                </a:solidFill>
                <a:latin typeface="微軟正黑體" panose="020B0604030504040204" pitchFamily="34" charset="-120"/>
                <a:ea typeface="微軟正黑體" panose="020B0604030504040204" pitchFamily="34" charset="-120"/>
              </a:rPr>
              <a:t>往新南向國家</a:t>
            </a:r>
            <a:r>
              <a:rPr lang="en-US" altLang="zh-TW" sz="2800" dirty="0">
                <a:solidFill>
                  <a:schemeClr val="accent1">
                    <a:lumMod val="50000"/>
                  </a:schemeClr>
                </a:solidFill>
                <a:latin typeface="微軟正黑體" panose="020B0604030504040204" pitchFamily="34" charset="-120"/>
                <a:ea typeface="微軟正黑體" panose="020B0604030504040204" pitchFamily="34" charset="-120"/>
              </a:rPr>
              <a:t>)</a:t>
            </a:r>
            <a:endParaRPr lang="zh-TW" altLang="en-US" sz="2800" dirty="0">
              <a:solidFill>
                <a:schemeClr val="accent1">
                  <a:lumMod val="50000"/>
                </a:schemeClr>
              </a:solidFill>
              <a:latin typeface="微軟正黑體" panose="020B0604030504040204" pitchFamily="34" charset="-120"/>
              <a:ea typeface="微軟正黑體" panose="020B0604030504040204" pitchFamily="34" charset="-120"/>
            </a:endParaRPr>
          </a:p>
        </p:txBody>
      </p:sp>
      <p:grpSp>
        <p:nvGrpSpPr>
          <p:cNvPr id="61" name="群組 60"/>
          <p:cNvGrpSpPr/>
          <p:nvPr/>
        </p:nvGrpSpPr>
        <p:grpSpPr>
          <a:xfrm>
            <a:off x="8878348" y="6284621"/>
            <a:ext cx="3132983" cy="457200"/>
            <a:chOff x="8445675" y="6413824"/>
            <a:chExt cx="3132983" cy="457200"/>
          </a:xfrm>
        </p:grpSpPr>
        <p:grpSp>
          <p:nvGrpSpPr>
            <p:cNvPr id="62" name="群組 61"/>
            <p:cNvGrpSpPr/>
            <p:nvPr/>
          </p:nvGrpSpPr>
          <p:grpSpPr>
            <a:xfrm>
              <a:off x="8445675" y="6413824"/>
              <a:ext cx="2564430" cy="457200"/>
              <a:chOff x="8670055" y="6014911"/>
              <a:chExt cx="2564430" cy="515877"/>
            </a:xfrm>
          </p:grpSpPr>
          <p:sp>
            <p:nvSpPr>
              <p:cNvPr id="66" name="圓角矩形 65"/>
              <p:cNvSpPr/>
              <p:nvPr/>
            </p:nvSpPr>
            <p:spPr>
              <a:xfrm>
                <a:off x="8722135" y="6014911"/>
                <a:ext cx="2420994"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7" name="文字方塊 66"/>
              <p:cNvSpPr txBox="1"/>
              <p:nvPr/>
            </p:nvSpPr>
            <p:spPr>
              <a:xfrm>
                <a:off x="8670055" y="6064483"/>
                <a:ext cx="2564430"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誰能申請學海計畫？</a:t>
                </a:r>
              </a:p>
            </p:txBody>
          </p:sp>
        </p:grpSp>
        <p:sp>
          <p:nvSpPr>
            <p:cNvPr id="63" name="＞形箭號 62"/>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64" name="＞形箭號 63"/>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65" name="＞形箭號 64"/>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spTree>
    <p:extLst>
      <p:ext uri="{BB962C8B-B14F-4D97-AF65-F5344CB8AC3E}">
        <p14:creationId xmlns:p14="http://schemas.microsoft.com/office/powerpoint/2010/main" val="346599998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9144"/>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27" name="文字方塊 26"/>
          <p:cNvSpPr txBox="1"/>
          <p:nvPr/>
        </p:nvSpPr>
        <p:spPr>
          <a:xfrm>
            <a:off x="548640" y="585216"/>
            <a:ext cx="5262979"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計畫申請資格</a:t>
            </a:r>
          </a:p>
        </p:txBody>
      </p:sp>
      <p:sp>
        <p:nvSpPr>
          <p:cNvPr id="5" name="文字方塊 4"/>
          <p:cNvSpPr txBox="1"/>
          <p:nvPr/>
        </p:nvSpPr>
        <p:spPr>
          <a:xfrm>
            <a:off x="6751400" y="4362408"/>
            <a:ext cx="3474720" cy="2092881"/>
          </a:xfrm>
          <a:prstGeom prst="rect">
            <a:avLst/>
          </a:prstGeom>
          <a:solidFill>
            <a:schemeClr val="bg1"/>
          </a:solidFill>
          <a:ln>
            <a:solidFill>
              <a:schemeClr val="accent1">
                <a:lumMod val="60000"/>
                <a:lumOff val="40000"/>
              </a:schemeClr>
            </a:solidFill>
          </a:ln>
        </p:spPr>
        <p:txBody>
          <a:bodyPr wrap="square" rtlCol="0">
            <a:spAutoFit/>
          </a:bodyPr>
          <a:lstStyle/>
          <a:p>
            <a:pPr algn="ctr">
              <a:lnSpc>
                <a:spcPct val="130000"/>
              </a:lnSpc>
            </a:pPr>
            <a:r>
              <a:rPr lang="en-US" altLang="zh-TW" sz="2000" dirty="0"/>
              <a:t>※</a:t>
            </a:r>
            <a:r>
              <a:rPr lang="zh-TW" altLang="en-US" sz="2000" dirty="0">
                <a:latin typeface="微軟正黑體" panose="020B0604030504040204" pitchFamily="34" charset="-120"/>
                <a:ea typeface="微軟正黑體" panose="020B0604030504040204" pitchFamily="34" charset="-120"/>
              </a:rPr>
              <a:t>申請惜珠則需另有</a:t>
            </a:r>
            <a:endParaRPr lang="en-US" altLang="zh-TW" sz="2000" dirty="0">
              <a:latin typeface="微軟正黑體" panose="020B0604030504040204" pitchFamily="34" charset="-120"/>
              <a:ea typeface="微軟正黑體" panose="020B0604030504040204" pitchFamily="34" charset="-120"/>
            </a:endParaRPr>
          </a:p>
          <a:p>
            <a:pPr algn="ctr">
              <a:lnSpc>
                <a:spcPct val="130000"/>
              </a:lnSpc>
            </a:pPr>
            <a:r>
              <a:rPr lang="zh-TW" altLang="en-US" sz="2000" b="1" dirty="0">
                <a:latin typeface="微軟正黑體" panose="020B0604030504040204" pitchFamily="34" charset="-120"/>
                <a:ea typeface="微軟正黑體" panose="020B0604030504040204" pitchFamily="34" charset="-120"/>
              </a:rPr>
              <a:t>各直轄市、縣（市）主管機關認定之低收入戶、中低收入戶或中低收入相關補助資格。</a:t>
            </a:r>
          </a:p>
        </p:txBody>
      </p:sp>
      <p:grpSp>
        <p:nvGrpSpPr>
          <p:cNvPr id="49" name="群組 48"/>
          <p:cNvGrpSpPr/>
          <p:nvPr/>
        </p:nvGrpSpPr>
        <p:grpSpPr>
          <a:xfrm>
            <a:off x="8930428" y="6284621"/>
            <a:ext cx="3080903" cy="457200"/>
            <a:chOff x="8497755" y="6413824"/>
            <a:chExt cx="3080903" cy="457200"/>
          </a:xfrm>
        </p:grpSpPr>
        <p:grpSp>
          <p:nvGrpSpPr>
            <p:cNvPr id="59" name="群組 58"/>
            <p:cNvGrpSpPr/>
            <p:nvPr/>
          </p:nvGrpSpPr>
          <p:grpSpPr>
            <a:xfrm>
              <a:off x="8497755" y="6413824"/>
              <a:ext cx="2564430" cy="457200"/>
              <a:chOff x="8722135" y="6014911"/>
              <a:chExt cx="2564430" cy="515877"/>
            </a:xfrm>
          </p:grpSpPr>
          <p:sp>
            <p:nvSpPr>
              <p:cNvPr id="64" name="圓角矩形 63"/>
              <p:cNvSpPr/>
              <p:nvPr/>
            </p:nvSpPr>
            <p:spPr>
              <a:xfrm>
                <a:off x="8722135" y="6014911"/>
                <a:ext cx="2420994"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65" name="文字方塊 64"/>
              <p:cNvSpPr txBox="1"/>
              <p:nvPr/>
            </p:nvSpPr>
            <p:spPr>
              <a:xfrm>
                <a:off x="8722135" y="6064483"/>
                <a:ext cx="2564430"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如何申請學海計畫？</a:t>
                </a:r>
              </a:p>
            </p:txBody>
          </p:sp>
        </p:grpSp>
        <p:sp>
          <p:nvSpPr>
            <p:cNvPr id="61" name="＞形箭號 60"/>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62" name="＞形箭號 61"/>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63" name="＞形箭號 62"/>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grpSp>
        <p:nvGrpSpPr>
          <p:cNvPr id="7" name="群組 6"/>
          <p:cNvGrpSpPr/>
          <p:nvPr/>
        </p:nvGrpSpPr>
        <p:grpSpPr>
          <a:xfrm>
            <a:off x="1036426" y="1505433"/>
            <a:ext cx="4399743" cy="5192454"/>
            <a:chOff x="863236" y="2797488"/>
            <a:chExt cx="4399743" cy="5192454"/>
          </a:xfrm>
        </p:grpSpPr>
        <p:grpSp>
          <p:nvGrpSpPr>
            <p:cNvPr id="11" name="群組 10"/>
            <p:cNvGrpSpPr/>
            <p:nvPr/>
          </p:nvGrpSpPr>
          <p:grpSpPr>
            <a:xfrm>
              <a:off x="863236" y="3464909"/>
              <a:ext cx="4399743" cy="4525033"/>
              <a:chOff x="4716826" y="4289771"/>
              <a:chExt cx="4399743" cy="3394329"/>
            </a:xfrm>
          </p:grpSpPr>
          <p:sp>
            <p:nvSpPr>
              <p:cNvPr id="33" name="文字方塊 32"/>
              <p:cNvSpPr txBox="1"/>
              <p:nvPr/>
            </p:nvSpPr>
            <p:spPr>
              <a:xfrm>
                <a:off x="4823933" y="4365934"/>
                <a:ext cx="4292636" cy="2562658"/>
              </a:xfrm>
              <a:prstGeom prst="rect">
                <a:avLst/>
              </a:prstGeom>
              <a:noFill/>
            </p:spPr>
            <p:txBody>
              <a:bodyPr wrap="square" rtlCol="0">
                <a:spAutoFit/>
              </a:bodyPr>
              <a:lstStyle>
                <a:defPPr>
                  <a:defRPr lang="zh-TW"/>
                </a:defPPr>
                <a:lvl1pPr marL="342900" indent="-342900">
                  <a:buAutoNum type="arabicPeriod"/>
                  <a:defRPr>
                    <a:latin typeface="微軟正黑體" panose="020B0604030504040204" pitchFamily="34" charset="-120"/>
                    <a:ea typeface="微軟正黑體" panose="020B0604030504040204" pitchFamily="34" charset="-120"/>
                  </a:defRPr>
                </a:lvl1pPr>
              </a:lstStyle>
              <a:p>
                <a:pPr>
                  <a:lnSpc>
                    <a:spcPct val="150000"/>
                  </a:lnSpc>
                  <a:buFont typeface="+mj-lt"/>
                  <a:buAutoNum type="arabicPeriod"/>
                </a:pPr>
                <a:endParaRPr lang="en-US" altLang="zh-TW" sz="2400" dirty="0"/>
              </a:p>
              <a:p>
                <a:pPr>
                  <a:lnSpc>
                    <a:spcPct val="150000"/>
                  </a:lnSpc>
                  <a:buFont typeface="Wingdings" panose="05000000000000000000" pitchFamily="2" charset="2"/>
                  <a:buChar char="ü"/>
                </a:pPr>
                <a:r>
                  <a:rPr lang="zh-TW" altLang="zh-TW" sz="2400" dirty="0"/>
                  <a:t>於薦送學校就讀至少一學</a:t>
                </a:r>
                <a:r>
                  <a:rPr lang="zh-TW" altLang="en-US" sz="2400" dirty="0"/>
                  <a:t>期</a:t>
                </a:r>
                <a:r>
                  <a:rPr lang="en-US" altLang="zh-TW" sz="2400" dirty="0"/>
                  <a:t>(</a:t>
                </a:r>
                <a:r>
                  <a:rPr lang="zh-TW" altLang="zh-TW" sz="2400" dirty="0"/>
                  <a:t>大學或碩士皆可</a:t>
                </a:r>
                <a:r>
                  <a:rPr lang="zh-TW" altLang="en-US" sz="2400" dirty="0"/>
                  <a:t>，五專學生應為修讀專四或專五學生）</a:t>
                </a:r>
                <a:endParaRPr lang="en-US" altLang="zh-TW" sz="2400" dirty="0"/>
              </a:p>
              <a:p>
                <a:pPr>
                  <a:lnSpc>
                    <a:spcPct val="150000"/>
                  </a:lnSpc>
                  <a:buFont typeface="Wingdings" panose="05000000000000000000" pitchFamily="2" charset="2"/>
                  <a:buChar char="ü"/>
                </a:pPr>
                <a:r>
                  <a:rPr lang="zh-TW" altLang="zh-TW" sz="2400" dirty="0"/>
                  <a:t>通過薦送學校的徵選條件</a:t>
                </a:r>
                <a:endParaRPr lang="en-US" altLang="zh-TW" sz="2400" dirty="0"/>
              </a:p>
              <a:p>
                <a:pPr>
                  <a:lnSpc>
                    <a:spcPct val="150000"/>
                  </a:lnSpc>
                  <a:buFont typeface="Wingdings" panose="05000000000000000000" pitchFamily="2" charset="2"/>
                  <a:buChar char="ü"/>
                </a:pPr>
                <a:r>
                  <a:rPr lang="zh-TW" altLang="en-US" sz="2400" dirty="0"/>
                  <a:t>符合資格後</a:t>
                </a:r>
                <a:r>
                  <a:rPr lang="zh-TW" altLang="en-US" sz="2400" b="1" dirty="0"/>
                  <a:t>向學校申請</a:t>
                </a:r>
              </a:p>
            </p:txBody>
          </p:sp>
          <p:sp>
            <p:nvSpPr>
              <p:cNvPr id="42" name="矩形 41"/>
              <p:cNvSpPr/>
              <p:nvPr/>
            </p:nvSpPr>
            <p:spPr>
              <a:xfrm>
                <a:off x="4716826" y="4289771"/>
                <a:ext cx="4399743" cy="3394329"/>
              </a:xfrm>
              <a:prstGeom prst="rect">
                <a:avLst/>
              </a:prstGeom>
              <a:noFill/>
              <a:ln w="28575">
                <a:solidFill>
                  <a:srgbClr val="2F559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pPr>
                <a:endParaRPr lang="zh-TW" altLang="en-US" sz="1200" b="1" dirty="0">
                  <a:solidFill>
                    <a:srgbClr val="BA4E18"/>
                  </a:solidFill>
                  <a:latin typeface="微軟正黑體" panose="020B0604030504040204" pitchFamily="34" charset="-120"/>
                  <a:ea typeface="微軟正黑體" panose="020B0604030504040204" pitchFamily="34" charset="-120"/>
                </a:endParaRPr>
              </a:p>
            </p:txBody>
          </p:sp>
        </p:grpSp>
        <p:sp>
          <p:nvSpPr>
            <p:cNvPr id="20" name="橢圓 19"/>
            <p:cNvSpPr/>
            <p:nvPr/>
          </p:nvSpPr>
          <p:spPr>
            <a:xfrm>
              <a:off x="1046320" y="2797488"/>
              <a:ext cx="1340263" cy="1280736"/>
            </a:xfrm>
            <a:prstGeom prst="ellipse">
              <a:avLst/>
            </a:prstGeom>
            <a:solidFill>
              <a:schemeClr val="accent1">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rgbClr val="404040"/>
                  </a:solidFill>
                  <a:latin typeface="微軟正黑體" panose="020B0604030504040204" pitchFamily="34" charset="-120"/>
                  <a:ea typeface="微軟正黑體" panose="020B0604030504040204" pitchFamily="34" charset="-120"/>
                </a:rPr>
                <a:t>你必須</a:t>
              </a:r>
            </a:p>
          </p:txBody>
        </p:sp>
      </p:grpSp>
      <p:grpSp>
        <p:nvGrpSpPr>
          <p:cNvPr id="6" name="群組 5"/>
          <p:cNvGrpSpPr/>
          <p:nvPr/>
        </p:nvGrpSpPr>
        <p:grpSpPr>
          <a:xfrm>
            <a:off x="7207861" y="723436"/>
            <a:ext cx="3585926" cy="2989151"/>
            <a:chOff x="8035676" y="702128"/>
            <a:chExt cx="3585926" cy="2989151"/>
          </a:xfrm>
        </p:grpSpPr>
        <p:grpSp>
          <p:nvGrpSpPr>
            <p:cNvPr id="10" name="群組 9"/>
            <p:cNvGrpSpPr/>
            <p:nvPr/>
          </p:nvGrpSpPr>
          <p:grpSpPr>
            <a:xfrm>
              <a:off x="8035676" y="1622875"/>
              <a:ext cx="3585926" cy="2068404"/>
              <a:chOff x="4661962" y="2356686"/>
              <a:chExt cx="3585926" cy="2068404"/>
            </a:xfrm>
          </p:grpSpPr>
          <p:sp>
            <p:nvSpPr>
              <p:cNvPr id="4" name="文字方塊 3"/>
              <p:cNvSpPr txBox="1"/>
              <p:nvPr/>
            </p:nvSpPr>
            <p:spPr>
              <a:xfrm>
                <a:off x="4750780" y="2470540"/>
                <a:ext cx="3497108" cy="1569660"/>
              </a:xfrm>
              <a:prstGeom prst="rect">
                <a:avLst/>
              </a:prstGeom>
              <a:noFill/>
            </p:spPr>
            <p:txBody>
              <a:bodyPr wrap="square" rtlCol="0">
                <a:spAutoFit/>
              </a:bodyPr>
              <a:lstStyle/>
              <a:p>
                <a:pPr marL="342900" indent="-342900">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ü"/>
                </a:pPr>
                <a:r>
                  <a:rPr lang="zh-TW" altLang="zh-TW" sz="2400" dirty="0">
                    <a:latin typeface="微軟正黑體" panose="020B0604030504040204" pitchFamily="34" charset="-120"/>
                    <a:ea typeface="微軟正黑體" panose="020B0604030504040204" pitchFamily="34" charset="-120"/>
                  </a:rPr>
                  <a:t>中華民國國籍</a:t>
                </a:r>
                <a:endParaRPr lang="en-US" altLang="zh-TW" sz="2400" dirty="0">
                  <a:latin typeface="微軟正黑體" panose="020B0604030504040204" pitchFamily="34" charset="-120"/>
                  <a:ea typeface="微軟正黑體" panose="020B0604030504040204" pitchFamily="34" charset="-120"/>
                </a:endParaRPr>
              </a:p>
              <a:p>
                <a:pPr marL="342900" indent="-342900">
                  <a:buAutoNum type="arabicPeriod"/>
                </a:pPr>
                <a:endParaRPr lang="en-US" altLang="zh-TW" sz="2400" dirty="0">
                  <a:latin typeface="微軟正黑體" panose="020B0604030504040204" pitchFamily="34" charset="-120"/>
                  <a:ea typeface="微軟正黑體" panose="020B0604030504040204" pitchFamily="34" charset="-120"/>
                </a:endParaRPr>
              </a:p>
              <a:p>
                <a:pPr marL="342900" indent="-342900">
                  <a:buFont typeface="Wingdings" panose="05000000000000000000" pitchFamily="2" charset="2"/>
                  <a:buChar char="ü"/>
                </a:pPr>
                <a:r>
                  <a:rPr lang="zh-TW" altLang="zh-TW" sz="2400" dirty="0">
                    <a:latin typeface="微軟正黑體" panose="020B0604030504040204" pitchFamily="34" charset="-120"/>
                    <a:ea typeface="微軟正黑體" panose="020B0604030504040204" pitchFamily="34" charset="-120"/>
                  </a:rPr>
                  <a:t>在臺設有戶籍</a:t>
                </a:r>
                <a:endParaRPr lang="en-US" altLang="zh-TW" sz="2400" dirty="0">
                  <a:latin typeface="微軟正黑體" panose="020B0604030504040204" pitchFamily="34" charset="-120"/>
                  <a:ea typeface="微軟正黑體" panose="020B0604030504040204" pitchFamily="34" charset="-120"/>
                </a:endParaRPr>
              </a:p>
            </p:txBody>
          </p:sp>
          <p:sp>
            <p:nvSpPr>
              <p:cNvPr id="41" name="矩形 40"/>
              <p:cNvSpPr/>
              <p:nvPr/>
            </p:nvSpPr>
            <p:spPr>
              <a:xfrm>
                <a:off x="4661962" y="2356686"/>
                <a:ext cx="2561798" cy="2068404"/>
              </a:xfrm>
              <a:prstGeom prst="rect">
                <a:avLst/>
              </a:prstGeom>
              <a:noFill/>
              <a:ln w="28575">
                <a:solidFill>
                  <a:srgbClr val="2F5597"/>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nSpc>
                    <a:spcPct val="130000"/>
                  </a:lnSpc>
                </a:pPr>
                <a:endParaRPr lang="zh-TW" altLang="en-US" sz="1200" b="1" dirty="0">
                  <a:solidFill>
                    <a:srgbClr val="BA4E18"/>
                  </a:solidFill>
                  <a:latin typeface="微軟正黑體" panose="020B0604030504040204" pitchFamily="34" charset="-120"/>
                  <a:ea typeface="微軟正黑體" panose="020B0604030504040204" pitchFamily="34" charset="-120"/>
                </a:endParaRPr>
              </a:p>
            </p:txBody>
          </p:sp>
        </p:grpSp>
        <p:sp>
          <p:nvSpPr>
            <p:cNvPr id="21" name="橢圓 20"/>
            <p:cNvSpPr/>
            <p:nvPr/>
          </p:nvSpPr>
          <p:spPr>
            <a:xfrm>
              <a:off x="8124494" y="702128"/>
              <a:ext cx="1340263" cy="1280736"/>
            </a:xfrm>
            <a:prstGeom prst="ellipse">
              <a:avLst/>
            </a:prstGeom>
            <a:solidFill>
              <a:schemeClr val="accent1">
                <a:lumMod val="60000"/>
                <a:lumOff val="40000"/>
              </a:schemeClr>
            </a:solidFill>
            <a:ln w="3810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000" b="1" dirty="0">
                  <a:solidFill>
                    <a:srgbClr val="404040"/>
                  </a:solidFill>
                  <a:latin typeface="微軟正黑體" panose="020B0604030504040204" pitchFamily="34" charset="-120"/>
                  <a:ea typeface="微軟正黑體" panose="020B0604030504040204" pitchFamily="34" charset="-120"/>
                </a:rPr>
                <a:t>你要有</a:t>
              </a:r>
            </a:p>
          </p:txBody>
        </p:sp>
      </p:grpSp>
    </p:spTree>
    <p:extLst>
      <p:ext uri="{BB962C8B-B14F-4D97-AF65-F5344CB8AC3E}">
        <p14:creationId xmlns:p14="http://schemas.microsoft.com/office/powerpoint/2010/main" val="50157264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3" name="文字方塊 2"/>
          <p:cNvSpPr txBox="1"/>
          <p:nvPr/>
        </p:nvSpPr>
        <p:spPr>
          <a:xfrm>
            <a:off x="548640" y="585216"/>
            <a:ext cx="6955750"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學海計畫申請方法</a:t>
            </a:r>
          </a:p>
        </p:txBody>
      </p:sp>
      <p:sp>
        <p:nvSpPr>
          <p:cNvPr id="4" name="文字方塊 3"/>
          <p:cNvSpPr txBox="1"/>
          <p:nvPr/>
        </p:nvSpPr>
        <p:spPr>
          <a:xfrm>
            <a:off x="4612294" y="1693212"/>
            <a:ext cx="6739128" cy="1292662"/>
          </a:xfrm>
          <a:prstGeom prst="rect">
            <a:avLst/>
          </a:prstGeom>
          <a:noFill/>
        </p:spPr>
        <p:txBody>
          <a:bodyPr wrap="square" rtlCol="0">
            <a:spAutoFit/>
          </a:bodyPr>
          <a:lstStyle/>
          <a:p>
            <a:pPr>
              <a:lnSpc>
                <a:spcPct val="150000"/>
              </a:lnSpc>
            </a:pPr>
            <a:r>
              <a:rPr lang="zh-TW" altLang="zh-TW" sz="2800" dirty="0">
                <a:latin typeface="微軟正黑體" panose="020B0604030504040204" pitchFamily="34" charset="-120"/>
                <a:ea typeface="微軟正黑體" panose="020B0604030504040204" pitchFamily="34" charset="-120"/>
              </a:rPr>
              <a:t>依照</a:t>
            </a:r>
            <a:r>
              <a:rPr lang="zh-TW" altLang="zh-TW" sz="2800" b="1" dirty="0">
                <a:latin typeface="微軟正黑體" panose="020B0604030504040204" pitchFamily="34" charset="-120"/>
                <a:ea typeface="微軟正黑體" panose="020B0604030504040204" pitchFamily="34" charset="-120"/>
              </a:rPr>
              <a:t>各薦送學校</a:t>
            </a:r>
            <a:r>
              <a:rPr lang="zh-TW" altLang="zh-TW" sz="2800" dirty="0">
                <a:latin typeface="微軟正黑體" panose="020B0604030504040204" pitchFamily="34" charset="-120"/>
                <a:ea typeface="微軟正黑體" panose="020B0604030504040204" pitchFamily="34" charset="-120"/>
              </a:rPr>
              <a:t>每年公布之申請簡章辦理</a:t>
            </a:r>
          </a:p>
          <a:p>
            <a:pPr>
              <a:lnSpc>
                <a:spcPct val="150000"/>
              </a:lnSpc>
            </a:pPr>
            <a:r>
              <a:rPr lang="zh-TW" altLang="en-US" sz="2400" dirty="0">
                <a:latin typeface="微軟正黑體" panose="020B0604030504040204" pitchFamily="34" charset="-120"/>
                <a:ea typeface="微軟正黑體" panose="020B0604030504040204" pitchFamily="34" charset="-120"/>
              </a:rPr>
              <a:t>   </a:t>
            </a:r>
          </a:p>
        </p:txBody>
      </p:sp>
      <p:sp>
        <p:nvSpPr>
          <p:cNvPr id="9" name="圓角矩形 8"/>
          <p:cNvSpPr/>
          <p:nvPr/>
        </p:nvSpPr>
        <p:spPr>
          <a:xfrm>
            <a:off x="1146718" y="1783712"/>
            <a:ext cx="3465576"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相關條件及申請時程 </a:t>
            </a:r>
          </a:p>
        </p:txBody>
      </p:sp>
      <p:grpSp>
        <p:nvGrpSpPr>
          <p:cNvPr id="19" name="群組 18"/>
          <p:cNvGrpSpPr/>
          <p:nvPr/>
        </p:nvGrpSpPr>
        <p:grpSpPr>
          <a:xfrm>
            <a:off x="8654879" y="6284621"/>
            <a:ext cx="3356452" cy="457200"/>
            <a:chOff x="8222206" y="6413824"/>
            <a:chExt cx="3356452" cy="457200"/>
          </a:xfrm>
        </p:grpSpPr>
        <p:grpSp>
          <p:nvGrpSpPr>
            <p:cNvPr id="20" name="群組 19"/>
            <p:cNvGrpSpPr/>
            <p:nvPr/>
          </p:nvGrpSpPr>
          <p:grpSpPr>
            <a:xfrm>
              <a:off x="8222206" y="6413824"/>
              <a:ext cx="2734335" cy="457200"/>
              <a:chOff x="8446586" y="6014911"/>
              <a:chExt cx="2734335" cy="515877"/>
            </a:xfrm>
          </p:grpSpPr>
          <p:sp>
            <p:nvSpPr>
              <p:cNvPr id="24" name="圓角矩形 23"/>
              <p:cNvSpPr/>
              <p:nvPr/>
            </p:nvSpPr>
            <p:spPr>
              <a:xfrm>
                <a:off x="8446586" y="6014911"/>
                <a:ext cx="2734335"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25" name="文字方塊 24"/>
              <p:cNvSpPr txBox="1"/>
              <p:nvPr/>
            </p:nvSpPr>
            <p:spPr>
              <a:xfrm>
                <a:off x="8531538" y="6082174"/>
                <a:ext cx="2564430"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我可以拿多少？去多久？</a:t>
                </a:r>
              </a:p>
            </p:txBody>
          </p:sp>
        </p:grpSp>
        <p:sp>
          <p:nvSpPr>
            <p:cNvPr id="21" name="＞形箭號 20"/>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22" name="＞形箭號 21"/>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23" name="＞形箭號 22"/>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grpSp>
        <p:nvGrpSpPr>
          <p:cNvPr id="12" name="群組 11"/>
          <p:cNvGrpSpPr/>
          <p:nvPr/>
        </p:nvGrpSpPr>
        <p:grpSpPr>
          <a:xfrm>
            <a:off x="1648186" y="2633879"/>
            <a:ext cx="8891685" cy="2458123"/>
            <a:chOff x="1975105" y="2822125"/>
            <a:chExt cx="8891685" cy="2458123"/>
          </a:xfrm>
        </p:grpSpPr>
        <p:sp>
          <p:nvSpPr>
            <p:cNvPr id="8" name="圓角矩形 7"/>
            <p:cNvSpPr/>
            <p:nvPr/>
          </p:nvSpPr>
          <p:spPr>
            <a:xfrm>
              <a:off x="1975105" y="2822125"/>
              <a:ext cx="8565662" cy="2458123"/>
            </a:xfrm>
            <a:prstGeom prst="roundRect">
              <a:avLst/>
            </a:prstGeom>
            <a:solidFill>
              <a:schemeClr val="accent4">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a:p>
          </p:txBody>
        </p:sp>
        <p:grpSp>
          <p:nvGrpSpPr>
            <p:cNvPr id="6" name="群組 5"/>
            <p:cNvGrpSpPr/>
            <p:nvPr/>
          </p:nvGrpSpPr>
          <p:grpSpPr>
            <a:xfrm>
              <a:off x="2344582" y="3750813"/>
              <a:ext cx="8522208" cy="617578"/>
              <a:chOff x="2368296" y="3365332"/>
              <a:chExt cx="8522208" cy="617578"/>
            </a:xfrm>
          </p:grpSpPr>
          <p:sp>
            <p:nvSpPr>
              <p:cNvPr id="13" name="圓角矩形 12"/>
              <p:cNvSpPr/>
              <p:nvPr/>
            </p:nvSpPr>
            <p:spPr>
              <a:xfrm>
                <a:off x="2368296" y="3365332"/>
                <a:ext cx="1837944"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出國期間</a:t>
                </a:r>
              </a:p>
            </p:txBody>
          </p:sp>
          <p:sp>
            <p:nvSpPr>
              <p:cNvPr id="16" name="文字方塊 15"/>
              <p:cNvSpPr txBox="1"/>
              <p:nvPr/>
            </p:nvSpPr>
            <p:spPr>
              <a:xfrm>
                <a:off x="4645152" y="3443659"/>
                <a:ext cx="6245352" cy="523220"/>
              </a:xfrm>
              <a:prstGeom prst="rect">
                <a:avLst/>
              </a:prstGeom>
              <a:noFill/>
            </p:spPr>
            <p:txBody>
              <a:bodyPr wrap="square" rtlCol="0">
                <a:spAutoFit/>
              </a:bodyPr>
              <a:lstStyle/>
              <a:p>
                <a:r>
                  <a:rPr lang="zh-TW" altLang="en-US" sz="2800" dirty="0">
                    <a:latin typeface="微軟正黑體" panose="020B0604030504040204" pitchFamily="34" charset="-120"/>
                    <a:ea typeface="微軟正黑體" panose="020B0604030504040204" pitchFamily="34" charset="-120"/>
                  </a:rPr>
                  <a:t>應保有</a:t>
                </a:r>
                <a:r>
                  <a:rPr lang="zh-TW" altLang="zh-TW" sz="2800" b="1" dirty="0">
                    <a:latin typeface="微軟正黑體" panose="020B0604030504040204" pitchFamily="34" charset="-120"/>
                    <a:ea typeface="微軟正黑體" panose="020B0604030504040204" pitchFamily="34" charset="-120"/>
                  </a:rPr>
                  <a:t>「學生」</a:t>
                </a:r>
                <a:r>
                  <a:rPr lang="zh-TW" altLang="zh-TW" sz="2800" dirty="0">
                    <a:latin typeface="微軟正黑體" panose="020B0604030504040204" pitchFamily="34" charset="-120"/>
                    <a:ea typeface="微軟正黑體" panose="020B0604030504040204" pitchFamily="34" charset="-120"/>
                  </a:rPr>
                  <a:t>身分</a:t>
                </a:r>
                <a:r>
                  <a:rPr lang="en-US" altLang="zh-TW" sz="2800" dirty="0">
                    <a:latin typeface="微軟正黑體" panose="020B0604030504040204" pitchFamily="34" charset="-120"/>
                    <a:ea typeface="微軟正黑體" panose="020B0604030504040204" pitchFamily="34" charset="-120"/>
                  </a:rPr>
                  <a:t>(</a:t>
                </a:r>
                <a:r>
                  <a:rPr lang="zh-TW" altLang="en-US" sz="2800" dirty="0">
                    <a:latin typeface="微軟正黑體" panose="020B0604030504040204" pitchFamily="34" charset="-120"/>
                    <a:ea typeface="微軟正黑體" panose="020B0604030504040204" pitchFamily="34" charset="-120"/>
                  </a:rPr>
                  <a:t>不得辦理休學</a:t>
                </a:r>
                <a:r>
                  <a:rPr lang="en-US" altLang="zh-TW" sz="2800" dirty="0">
                    <a:latin typeface="微軟正黑體" panose="020B0604030504040204" pitchFamily="34" charset="-120"/>
                    <a:ea typeface="微軟正黑體" panose="020B0604030504040204" pitchFamily="34" charset="-120"/>
                  </a:rPr>
                  <a:t>)</a:t>
                </a:r>
                <a:endParaRPr lang="zh-TW" altLang="en-US" sz="2800" dirty="0"/>
              </a:p>
            </p:txBody>
          </p:sp>
        </p:grpSp>
        <p:grpSp>
          <p:nvGrpSpPr>
            <p:cNvPr id="5" name="群組 4"/>
            <p:cNvGrpSpPr/>
            <p:nvPr/>
          </p:nvGrpSpPr>
          <p:grpSpPr>
            <a:xfrm>
              <a:off x="2344582" y="2880987"/>
              <a:ext cx="8034975" cy="738664"/>
              <a:chOff x="2361753" y="4107279"/>
              <a:chExt cx="8034975" cy="738664"/>
            </a:xfrm>
          </p:grpSpPr>
          <p:sp>
            <p:nvSpPr>
              <p:cNvPr id="11" name="圓角矩形 10"/>
              <p:cNvSpPr/>
              <p:nvPr/>
            </p:nvSpPr>
            <p:spPr>
              <a:xfrm>
                <a:off x="2361753" y="4174158"/>
                <a:ext cx="1844487"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出國前</a:t>
                </a:r>
              </a:p>
            </p:txBody>
          </p:sp>
          <p:sp>
            <p:nvSpPr>
              <p:cNvPr id="14" name="文字方塊 13"/>
              <p:cNvSpPr txBox="1"/>
              <p:nvPr/>
            </p:nvSpPr>
            <p:spPr>
              <a:xfrm>
                <a:off x="4645152" y="4107279"/>
                <a:ext cx="5751576" cy="738664"/>
              </a:xfrm>
              <a:prstGeom prst="rect">
                <a:avLst/>
              </a:prstGeom>
              <a:noFill/>
            </p:spPr>
            <p:txBody>
              <a:bodyPr wrap="square" rtlCol="0">
                <a:spAutoFit/>
              </a:bodyPr>
              <a:lstStyle/>
              <a:p>
                <a:pPr>
                  <a:lnSpc>
                    <a:spcPct val="150000"/>
                  </a:lnSpc>
                </a:pPr>
                <a:r>
                  <a:rPr lang="zh-TW" altLang="zh-TW" sz="2800" dirty="0">
                    <a:latin typeface="微軟正黑體" panose="020B0604030504040204" pitchFamily="34" charset="-120"/>
                    <a:ea typeface="微軟正黑體" panose="020B0604030504040204" pitchFamily="34" charset="-120"/>
                  </a:rPr>
                  <a:t>與薦送學校簽訂</a:t>
                </a:r>
                <a:r>
                  <a:rPr lang="zh-TW" altLang="zh-TW" sz="2800" b="1" dirty="0">
                    <a:latin typeface="微軟正黑體" panose="020B0604030504040204" pitchFamily="34" charset="-120"/>
                    <a:ea typeface="微軟正黑體" panose="020B0604030504040204" pitchFamily="34" charset="-120"/>
                  </a:rPr>
                  <a:t>行政契約書</a:t>
                </a:r>
              </a:p>
            </p:txBody>
          </p:sp>
        </p:grpSp>
        <p:sp>
          <p:nvSpPr>
            <p:cNvPr id="26" name="圓角矩形 25"/>
            <p:cNvSpPr/>
            <p:nvPr/>
          </p:nvSpPr>
          <p:spPr>
            <a:xfrm>
              <a:off x="2344582" y="4553760"/>
              <a:ext cx="1844487" cy="617578"/>
            </a:xfrm>
            <a:prstGeom prst="roundRect">
              <a:avLst/>
            </a:prstGeom>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zh-TW" altLang="en-US" sz="2800" dirty="0">
                  <a:effectLst>
                    <a:outerShdw blurRad="38100" dist="38100" dir="2700000" algn="tl">
                      <a:srgbClr val="000000">
                        <a:alpha val="43137"/>
                      </a:srgbClr>
                    </a:outerShdw>
                  </a:effectLst>
                  <a:latin typeface="微軟正黑體" panose="020B0604030504040204" pitchFamily="34" charset="-120"/>
                  <a:ea typeface="微軟正黑體" panose="020B0604030504040204" pitchFamily="34" charset="-120"/>
                </a:rPr>
                <a:t>返國後</a:t>
              </a:r>
            </a:p>
          </p:txBody>
        </p:sp>
        <p:sp>
          <p:nvSpPr>
            <p:cNvPr id="27" name="文字方塊 26"/>
            <p:cNvSpPr txBox="1"/>
            <p:nvPr/>
          </p:nvSpPr>
          <p:spPr>
            <a:xfrm>
              <a:off x="4627981" y="4489518"/>
              <a:ext cx="5751576" cy="738664"/>
            </a:xfrm>
            <a:prstGeom prst="rect">
              <a:avLst/>
            </a:prstGeom>
            <a:noFill/>
          </p:spPr>
          <p:txBody>
            <a:bodyPr wrap="square" rtlCol="0">
              <a:spAutoFit/>
            </a:bodyPr>
            <a:lstStyle/>
            <a:p>
              <a:pPr>
                <a:lnSpc>
                  <a:spcPct val="150000"/>
                </a:lnSpc>
              </a:pPr>
              <a:r>
                <a:rPr lang="zh-TW" altLang="en-US" sz="2800" dirty="0">
                  <a:latin typeface="微軟正黑體" panose="020B0604030504040204" pitchFamily="34" charset="-120"/>
                  <a:ea typeface="微軟正黑體" panose="020B0604030504040204" pitchFamily="34" charset="-120"/>
                </a:rPr>
                <a:t>向原薦送學校</a:t>
              </a:r>
              <a:r>
                <a:rPr lang="zh-TW" altLang="en-US" sz="2800" b="1" dirty="0">
                  <a:latin typeface="微軟正黑體" panose="020B0604030504040204" pitchFamily="34" charset="-120"/>
                  <a:ea typeface="微軟正黑體" panose="020B0604030504040204" pitchFamily="34" charset="-120"/>
                </a:rPr>
                <a:t>報到並上傳心得</a:t>
              </a:r>
              <a:endParaRPr lang="zh-TW" altLang="zh-TW" sz="2800" b="1" dirty="0">
                <a:latin typeface="微軟正黑體" panose="020B0604030504040204" pitchFamily="34" charset="-120"/>
                <a:ea typeface="微軟正黑體" panose="020B0604030504040204" pitchFamily="34" charset="-120"/>
              </a:endParaRPr>
            </a:p>
          </p:txBody>
        </p:sp>
      </p:grpSp>
      <p:sp>
        <p:nvSpPr>
          <p:cNvPr id="15" name="圓角矩形 14"/>
          <p:cNvSpPr/>
          <p:nvPr/>
        </p:nvSpPr>
        <p:spPr>
          <a:xfrm>
            <a:off x="548640" y="5490051"/>
            <a:ext cx="7725421" cy="1251770"/>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zh-TW" dirty="0">
                <a:solidFill>
                  <a:schemeClr val="tx1"/>
                </a:solidFill>
              </a:rPr>
              <a:t>※</a:t>
            </a:r>
            <a:r>
              <a:rPr lang="zh-TW" altLang="en-US" dirty="0">
                <a:solidFill>
                  <a:schemeClr val="tx1"/>
                </a:solidFill>
                <a:latin typeface="微軟正黑體" panose="020B0604030504040204" pitchFamily="34" charset="-120"/>
                <a:ea typeface="微軟正黑體" panose="020B0604030504040204" pitchFamily="34" charset="-120"/>
              </a:rPr>
              <a:t>學海惜珠則須另外準備以下資料：</a:t>
            </a:r>
          </a:p>
          <a:p>
            <a:r>
              <a:rPr lang="zh-TW" altLang="en-US" dirty="0">
                <a:solidFill>
                  <a:schemeClr val="tx1"/>
                </a:solidFill>
                <a:latin typeface="微軟正黑體" panose="020B0604030504040204" pitchFamily="34" charset="-120"/>
                <a:ea typeface="微軟正黑體" panose="020B0604030504040204" pitchFamily="34" charset="-120"/>
              </a:rPr>
              <a:t>   國外研修計畫書、學業成績單、外國語言能力證明、中低收入相關補助</a:t>
            </a:r>
            <a:endParaRPr lang="en-US" altLang="zh-TW" dirty="0">
              <a:solidFill>
                <a:schemeClr val="tx1"/>
              </a:solidFill>
              <a:latin typeface="微軟正黑體" panose="020B0604030504040204" pitchFamily="34" charset="-120"/>
              <a:ea typeface="微軟正黑體" panose="020B0604030504040204" pitchFamily="34" charset="-120"/>
            </a:endParaRPr>
          </a:p>
          <a:p>
            <a:r>
              <a:rPr lang="en-US" altLang="zh-TW" dirty="0">
                <a:solidFill>
                  <a:schemeClr val="tx1"/>
                </a:solidFill>
                <a:latin typeface="微軟正黑體" panose="020B0604030504040204" pitchFamily="34" charset="-120"/>
                <a:ea typeface="微軟正黑體" panose="020B0604030504040204" pitchFamily="34" charset="-120"/>
              </a:rPr>
              <a:t>   </a:t>
            </a:r>
            <a:r>
              <a:rPr lang="zh-TW" altLang="en-US" dirty="0">
                <a:solidFill>
                  <a:schemeClr val="tx1"/>
                </a:solidFill>
                <a:latin typeface="微軟正黑體" panose="020B0604030504040204" pitchFamily="34" charset="-120"/>
                <a:ea typeface="微軟正黑體" panose="020B0604030504040204" pitchFamily="34" charset="-120"/>
              </a:rPr>
              <a:t>證明及戶口名簿影本</a:t>
            </a:r>
            <a:r>
              <a:rPr lang="en-US" altLang="zh-TW" dirty="0">
                <a:solidFill>
                  <a:schemeClr val="tx1"/>
                </a:solidFill>
                <a:latin typeface="微軟正黑體" panose="020B0604030504040204" pitchFamily="34" charset="-120"/>
                <a:ea typeface="微軟正黑體" panose="020B0604030504040204" pitchFamily="34" charset="-120"/>
              </a:rPr>
              <a:t>(</a:t>
            </a:r>
            <a:r>
              <a:rPr lang="zh-TW" altLang="en-US" dirty="0">
                <a:solidFill>
                  <a:schemeClr val="tx1"/>
                </a:solidFill>
                <a:latin typeface="微軟正黑體" panose="020B0604030504040204" pitchFamily="34" charset="-120"/>
                <a:ea typeface="微軟正黑體" panose="020B0604030504040204" pitchFamily="34" charset="-120"/>
              </a:rPr>
              <a:t>註明與正本相符並親筆簽名</a:t>
            </a:r>
            <a:r>
              <a:rPr lang="en-US" altLang="zh-TW" dirty="0">
                <a:solidFill>
                  <a:schemeClr val="tx1"/>
                </a:solidFill>
                <a:latin typeface="微軟正黑體" panose="020B0604030504040204" pitchFamily="34" charset="-120"/>
                <a:ea typeface="微軟正黑體" panose="020B0604030504040204" pitchFamily="34" charset="-120"/>
              </a:rPr>
              <a:t>)</a:t>
            </a:r>
            <a:r>
              <a:rPr lang="zh-TW" altLang="en-US" dirty="0">
                <a:solidFill>
                  <a:schemeClr val="tx1"/>
                </a:solidFill>
                <a:latin typeface="微軟正黑體" panose="020B0604030504040204" pitchFamily="34" charset="-120"/>
                <a:ea typeface="微軟正黑體" panose="020B0604030504040204" pitchFamily="34" charset="-120"/>
              </a:rPr>
              <a:t>等資料</a:t>
            </a:r>
            <a:endParaRPr lang="en-US" altLang="zh-TW" dirty="0">
              <a:solidFill>
                <a:schemeClr val="tx1"/>
              </a:solidFill>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127810599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graphicFrame>
        <p:nvGraphicFramePr>
          <p:cNvPr id="28" name="內容版面配置區 3"/>
          <p:cNvGraphicFramePr>
            <a:graphicFrameLocks/>
          </p:cNvGraphicFramePr>
          <p:nvPr>
            <p:extLst>
              <p:ext uri="{D42A27DB-BD31-4B8C-83A1-F6EECF244321}">
                <p14:modId xmlns:p14="http://schemas.microsoft.com/office/powerpoint/2010/main" val="1187126387"/>
              </p:ext>
            </p:extLst>
          </p:nvPr>
        </p:nvGraphicFramePr>
        <p:xfrm>
          <a:off x="841248" y="2122980"/>
          <a:ext cx="10515601" cy="3793188"/>
        </p:xfrm>
        <a:graphic>
          <a:graphicData uri="http://schemas.openxmlformats.org/drawingml/2006/table">
            <a:tbl>
              <a:tblPr firstRow="1" bandRow="1">
                <a:tableStyleId>{5C22544A-7EE6-4342-B048-85BDC9FD1C3A}</a:tableStyleId>
              </a:tblPr>
              <a:tblGrid>
                <a:gridCol w="1049197">
                  <a:extLst>
                    <a:ext uri="{9D8B030D-6E8A-4147-A177-3AD203B41FA5}">
                      <a16:colId xmlns:a16="http://schemas.microsoft.com/office/drawing/2014/main" val="133141286"/>
                    </a:ext>
                  </a:extLst>
                </a:gridCol>
                <a:gridCol w="2516963">
                  <a:extLst>
                    <a:ext uri="{9D8B030D-6E8A-4147-A177-3AD203B41FA5}">
                      <a16:colId xmlns:a16="http://schemas.microsoft.com/office/drawing/2014/main" val="705633542"/>
                    </a:ext>
                  </a:extLst>
                </a:gridCol>
                <a:gridCol w="2216239">
                  <a:extLst>
                    <a:ext uri="{9D8B030D-6E8A-4147-A177-3AD203B41FA5}">
                      <a16:colId xmlns:a16="http://schemas.microsoft.com/office/drawing/2014/main" val="2921001460"/>
                    </a:ext>
                  </a:extLst>
                </a:gridCol>
                <a:gridCol w="2366601">
                  <a:extLst>
                    <a:ext uri="{9D8B030D-6E8A-4147-A177-3AD203B41FA5}">
                      <a16:colId xmlns:a16="http://schemas.microsoft.com/office/drawing/2014/main" val="2809025766"/>
                    </a:ext>
                  </a:extLst>
                </a:gridCol>
                <a:gridCol w="2366601">
                  <a:extLst>
                    <a:ext uri="{9D8B030D-6E8A-4147-A177-3AD203B41FA5}">
                      <a16:colId xmlns:a16="http://schemas.microsoft.com/office/drawing/2014/main" val="4037174446"/>
                    </a:ext>
                  </a:extLst>
                </a:gridCol>
              </a:tblGrid>
              <a:tr h="492311">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比較項目</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學海飛颺</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學海惜珠</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學海築夢</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新南向學海築夢</a:t>
                      </a:r>
                    </a:p>
                  </a:txBody>
                  <a:tcPr anchor="ctr">
                    <a:solidFill>
                      <a:schemeClr val="accent5">
                        <a:lumMod val="60000"/>
                        <a:lumOff val="40000"/>
                      </a:schemeClr>
                    </a:solidFill>
                  </a:tcPr>
                </a:tc>
                <a:extLst>
                  <a:ext uri="{0D108BD9-81ED-4DB2-BD59-A6C34878D82A}">
                    <a16:rowId xmlns:a16="http://schemas.microsoft.com/office/drawing/2014/main" val="933172639"/>
                  </a:ext>
                </a:extLst>
              </a:tr>
              <a:tr h="1387424">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補助期限</a:t>
                      </a:r>
                    </a:p>
                  </a:txBody>
                  <a:tcPr anchor="ctr">
                    <a:solidFill>
                      <a:schemeClr val="accent5">
                        <a:lumMod val="60000"/>
                        <a:lumOff val="40000"/>
                      </a:schemeClr>
                    </a:solidFill>
                  </a:tcPr>
                </a:tc>
                <a:tc gridSpan="2">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一學期（季）或一年為限</a:t>
                      </a:r>
                    </a:p>
                  </a:txBody>
                  <a:tcPr anchor="ctr"/>
                </a:tc>
                <a:tc hMerge="1">
                  <a:txBody>
                    <a:bodyPr/>
                    <a:lstStyle/>
                    <a:p>
                      <a:endParaRPr lang="zh-TW" altLang="en-US"/>
                    </a:p>
                  </a:txBody>
                  <a:tcP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a:t>
                      </a:r>
                      <a:r>
                        <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30</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日（不包括來回途程交通時日），</a:t>
                      </a:r>
                    </a:p>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至多補助期限以一學年為限。</a:t>
                      </a:r>
                    </a:p>
                  </a:txBody>
                  <a:tcPr anchor="ct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應至少連續三十日（不包括來回途程交通時日），</a:t>
                      </a:r>
                    </a:p>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至多補助期限以一學年為限；到</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印尼實習</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的人，至少要</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25</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天以上</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（不含來回交通日）。</a:t>
                      </a:r>
                    </a:p>
                  </a:txBody>
                  <a:tcPr anchor="ctr"/>
                </a:tc>
                <a:extLst>
                  <a:ext uri="{0D108BD9-81ED-4DB2-BD59-A6C34878D82A}">
                    <a16:rowId xmlns:a16="http://schemas.microsoft.com/office/drawing/2014/main" val="1965192723"/>
                  </a:ext>
                </a:extLst>
              </a:tr>
              <a:tr h="747264">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補助款項</a:t>
                      </a:r>
                    </a:p>
                  </a:txBody>
                  <a:tcPr anchor="ctr">
                    <a:solidFill>
                      <a:schemeClr val="accent5">
                        <a:lumMod val="60000"/>
                        <a:lumOff val="40000"/>
                      </a:schemeClr>
                    </a:solidFill>
                  </a:tcPr>
                </a:tc>
                <a:tc gridSpan="2">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得包括一張國際來回經濟艙機票、國外學費及生活費</a:t>
                      </a:r>
                    </a:p>
                  </a:txBody>
                  <a:tcPr anchor="ctr"/>
                </a:tc>
                <a:tc hMerge="1">
                  <a:txBody>
                    <a:bodyPr/>
                    <a:lstStyle/>
                    <a:p>
                      <a:endParaRPr lang="zh-TW" altLang="en-US"/>
                    </a:p>
                  </a:txBody>
                  <a:tcPr/>
                </a:tc>
                <a:tc gridSpan="2">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至少應包括一張國際經濟艙來回機票，另得包括生活費</a:t>
                      </a:r>
                    </a:p>
                  </a:txBody>
                  <a:tcPr anchor="ctr"/>
                </a:tc>
                <a:tc hMerge="1">
                  <a:txBody>
                    <a:bodyPr/>
                    <a:lstStyle/>
                    <a:p>
                      <a:pPr algn="ctr"/>
                      <a:endPar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txBody>
                  <a:tcPr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lnTlToBr w="12700" cmpd="sng">
                      <a:noFill/>
                      <a:prstDash val="solid"/>
                    </a:lnTlToBr>
                    <a:lnBlToTr w="12700" cmpd="sng">
                      <a:noFill/>
                      <a:prstDash val="solid"/>
                    </a:lnBlToTr>
                  </a:tcPr>
                </a:tc>
                <a:extLst>
                  <a:ext uri="{0D108BD9-81ED-4DB2-BD59-A6C34878D82A}">
                    <a16:rowId xmlns:a16="http://schemas.microsoft.com/office/drawing/2014/main" val="773835933"/>
                  </a:ext>
                </a:extLst>
              </a:tr>
              <a:tr h="1166189">
                <a:tc>
                  <a:txBody>
                    <a:bodyPr/>
                    <a:lstStyle/>
                    <a:p>
                      <a:pPr marL="0" algn="ctr" defTabSz="914400" rtl="0" eaLnBrk="1" latinLnBrk="0" hangingPunct="1"/>
                      <a:r>
                        <a:rPr lang="zh-TW" altLang="en-US" sz="1400" b="1" kern="1200" dirty="0">
                          <a:solidFill>
                            <a:schemeClr val="bg1"/>
                          </a:solidFill>
                          <a:latin typeface="微軟正黑體" panose="020B0604030504040204" pitchFamily="34" charset="-120"/>
                          <a:ea typeface="微軟正黑體" panose="020B0604030504040204" pitchFamily="34" charset="-120"/>
                          <a:cs typeface="+mn-cs"/>
                        </a:rPr>
                        <a:t>補助金額</a:t>
                      </a:r>
                    </a:p>
                  </a:txBody>
                  <a:tcPr anchor="ctr">
                    <a:solidFill>
                      <a:schemeClr val="accent5">
                        <a:lumMod val="60000"/>
                        <a:lumOff val="40000"/>
                      </a:schemeClr>
                    </a:solidFill>
                  </a:tcPr>
                </a:tc>
                <a:tc>
                  <a:txBody>
                    <a:bodyPr/>
                    <a:lstStyle/>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由薦送學校自訂；</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教育部補助每人新臺幣</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indent="0" algn="ctr">
                        <a:buFont typeface="+mj-lt"/>
                        <a:buNone/>
                      </a:pP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5</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含</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以上</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30</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萬元以下</a:t>
                      </a:r>
                    </a:p>
                  </a:txBody>
                  <a:tcPr anchor="ct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由教育部核定</a:t>
                      </a:r>
                    </a:p>
                  </a:txBody>
                  <a:tcPr anchor="ctr"/>
                </a:tc>
                <a:tc>
                  <a:txBody>
                    <a:bodyPr/>
                    <a:lstStyle/>
                    <a:p>
                      <a:pPr marL="0" indent="0" algn="ctr">
                        <a:buFont typeface="+mj-lt"/>
                        <a:buNone/>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由薦送學校自行分配</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由教育部核定</a:t>
                      </a:r>
                      <a:endParaRPr lang="zh-TW" altLang="en-US" sz="1400" b="1" kern="1200" dirty="0">
                        <a:solidFill>
                          <a:srgbClr val="BA4E18"/>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4252064469"/>
                  </a:ext>
                </a:extLst>
              </a:tr>
            </a:tbl>
          </a:graphicData>
        </a:graphic>
      </p:graphicFrame>
      <p:sp>
        <p:nvSpPr>
          <p:cNvPr id="29" name="文字方塊 28"/>
          <p:cNvSpPr txBox="1"/>
          <p:nvPr/>
        </p:nvSpPr>
        <p:spPr>
          <a:xfrm>
            <a:off x="548640" y="585216"/>
            <a:ext cx="6109365"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補助經費及期間</a:t>
            </a:r>
          </a:p>
        </p:txBody>
      </p:sp>
      <p:grpSp>
        <p:nvGrpSpPr>
          <p:cNvPr id="30" name="群組 29"/>
          <p:cNvGrpSpPr/>
          <p:nvPr/>
        </p:nvGrpSpPr>
        <p:grpSpPr>
          <a:xfrm>
            <a:off x="9509758" y="6278109"/>
            <a:ext cx="2501573" cy="457200"/>
            <a:chOff x="9077085" y="6407312"/>
            <a:chExt cx="2501573" cy="457200"/>
          </a:xfrm>
        </p:grpSpPr>
        <p:grpSp>
          <p:nvGrpSpPr>
            <p:cNvPr id="31" name="群組 30"/>
            <p:cNvGrpSpPr/>
            <p:nvPr/>
          </p:nvGrpSpPr>
          <p:grpSpPr>
            <a:xfrm>
              <a:off x="9077085" y="6407312"/>
              <a:ext cx="1879456" cy="457200"/>
              <a:chOff x="9301465" y="6007563"/>
              <a:chExt cx="1879456" cy="515877"/>
            </a:xfrm>
          </p:grpSpPr>
          <p:sp>
            <p:nvSpPr>
              <p:cNvPr id="35" name="圓角矩形 34"/>
              <p:cNvSpPr/>
              <p:nvPr/>
            </p:nvSpPr>
            <p:spPr>
              <a:xfrm>
                <a:off x="9301465" y="6007563"/>
                <a:ext cx="1879455" cy="515877"/>
              </a:xfrm>
              <a:prstGeom prst="round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dirty="0"/>
              </a:p>
            </p:txBody>
          </p:sp>
          <p:sp>
            <p:nvSpPr>
              <p:cNvPr id="36" name="文字方塊 35"/>
              <p:cNvSpPr txBox="1"/>
              <p:nvPr/>
            </p:nvSpPr>
            <p:spPr>
              <a:xfrm>
                <a:off x="9301466" y="6099360"/>
                <a:ext cx="1879455" cy="416732"/>
              </a:xfrm>
              <a:prstGeom prst="rect">
                <a:avLst/>
              </a:prstGeom>
              <a:noFill/>
            </p:spPr>
            <p:txBody>
              <a:bodyPr wrap="square" rtlCol="0">
                <a:spAutoFit/>
              </a:bodyPr>
              <a:lstStyle/>
              <a:p>
                <a:pPr algn="ctr"/>
                <a:r>
                  <a:rPr lang="zh-TW" altLang="en-US" dirty="0">
                    <a:latin typeface="微軟正黑體" panose="020B0604030504040204" pitchFamily="34" charset="-120"/>
                    <a:ea typeface="微軟正黑體" panose="020B0604030504040204" pitchFamily="34" charset="-120"/>
                  </a:rPr>
                  <a:t>再來看整體比較</a:t>
                </a:r>
              </a:p>
            </p:txBody>
          </p:sp>
        </p:grpSp>
        <p:sp>
          <p:nvSpPr>
            <p:cNvPr id="32" name="＞形箭號 31"/>
            <p:cNvSpPr/>
            <p:nvPr/>
          </p:nvSpPr>
          <p:spPr>
            <a:xfrm>
              <a:off x="1138406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33" name="＞形箭號 32"/>
            <p:cNvSpPr/>
            <p:nvPr/>
          </p:nvSpPr>
          <p:spPr>
            <a:xfrm>
              <a:off x="11190774"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sp>
          <p:nvSpPr>
            <p:cNvPr id="34" name="＞形箭號 33"/>
            <p:cNvSpPr/>
            <p:nvPr/>
          </p:nvSpPr>
          <p:spPr>
            <a:xfrm>
              <a:off x="10994335" y="6413824"/>
              <a:ext cx="194594" cy="444176"/>
            </a:xfrm>
            <a:prstGeom prst="chevron">
              <a:avLst/>
            </a:prstGeom>
            <a:solidFill>
              <a:schemeClr val="accent5"/>
            </a:solidFill>
            <a:ln>
              <a:noFill/>
            </a:ln>
          </p:spPr>
          <p:style>
            <a:lnRef idx="0">
              <a:scrgbClr r="0" g="0" b="0"/>
            </a:lnRef>
            <a:fillRef idx="0">
              <a:scrgbClr r="0" g="0" b="0"/>
            </a:fillRef>
            <a:effectRef idx="0">
              <a:scrgbClr r="0" g="0" b="0"/>
            </a:effectRef>
            <a:fontRef idx="minor">
              <a:schemeClr val="lt1"/>
            </a:fontRef>
          </p:style>
          <p:txBody>
            <a:bodyPr rtlCol="0" anchor="ctr"/>
            <a:lstStyle/>
            <a:p>
              <a:pPr algn="ctr"/>
              <a:endParaRPr lang="zh-TW" altLang="en-US">
                <a:solidFill>
                  <a:schemeClr val="tx1"/>
                </a:solidFill>
              </a:endParaRPr>
            </a:p>
          </p:txBody>
        </p:sp>
      </p:grpSp>
    </p:spTree>
    <p:extLst>
      <p:ext uri="{BB962C8B-B14F-4D97-AF65-F5344CB8AC3E}">
        <p14:creationId xmlns:p14="http://schemas.microsoft.com/office/powerpoint/2010/main" val="283903440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graphicFrame>
        <p:nvGraphicFramePr>
          <p:cNvPr id="4" name="內容版面配置區 3"/>
          <p:cNvGraphicFramePr>
            <a:graphicFrameLocks/>
          </p:cNvGraphicFramePr>
          <p:nvPr>
            <p:extLst>
              <p:ext uri="{D42A27DB-BD31-4B8C-83A1-F6EECF244321}">
                <p14:modId xmlns:p14="http://schemas.microsoft.com/office/powerpoint/2010/main" val="23026485"/>
              </p:ext>
            </p:extLst>
          </p:nvPr>
        </p:nvGraphicFramePr>
        <p:xfrm>
          <a:off x="548640" y="1659821"/>
          <a:ext cx="11503153" cy="5086527"/>
        </p:xfrm>
        <a:graphic>
          <a:graphicData uri="http://schemas.openxmlformats.org/drawingml/2006/table">
            <a:tbl>
              <a:tblPr firstRow="1" bandRow="1">
                <a:tableStyleId>{5C22544A-7EE6-4342-B048-85BDC9FD1C3A}</a:tableStyleId>
              </a:tblPr>
              <a:tblGrid>
                <a:gridCol w="905256">
                  <a:extLst>
                    <a:ext uri="{9D8B030D-6E8A-4147-A177-3AD203B41FA5}">
                      <a16:colId xmlns:a16="http://schemas.microsoft.com/office/drawing/2014/main" val="133141286"/>
                    </a:ext>
                  </a:extLst>
                </a:gridCol>
                <a:gridCol w="4035552">
                  <a:extLst>
                    <a:ext uri="{9D8B030D-6E8A-4147-A177-3AD203B41FA5}">
                      <a16:colId xmlns:a16="http://schemas.microsoft.com/office/drawing/2014/main" val="705633542"/>
                    </a:ext>
                  </a:extLst>
                </a:gridCol>
                <a:gridCol w="6562345">
                  <a:extLst>
                    <a:ext uri="{9D8B030D-6E8A-4147-A177-3AD203B41FA5}">
                      <a16:colId xmlns:a16="http://schemas.microsoft.com/office/drawing/2014/main" val="2126649784"/>
                    </a:ext>
                  </a:extLst>
                </a:gridCol>
              </a:tblGrid>
              <a:tr h="370305">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比較項目</a:t>
                      </a:r>
                    </a:p>
                  </a:txBody>
                  <a:tcPr anchor="ctr">
                    <a:solidFill>
                      <a:schemeClr val="accent5">
                        <a:lumMod val="60000"/>
                        <a:lumOff val="40000"/>
                      </a:schemeClr>
                    </a:solidFill>
                  </a:tcPr>
                </a:tc>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飛颺</a:t>
                      </a:r>
                    </a:p>
                  </a:txBody>
                  <a:tcPr anchor="ctr">
                    <a:solidFill>
                      <a:schemeClr val="accent5">
                        <a:lumMod val="60000"/>
                        <a:lumOff val="40000"/>
                      </a:schemeClr>
                    </a:solidFill>
                  </a:tcPr>
                </a:tc>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惜珠</a:t>
                      </a:r>
                    </a:p>
                  </a:txBody>
                  <a:tcPr anchor="ctr">
                    <a:solidFill>
                      <a:schemeClr val="accent5">
                        <a:lumMod val="60000"/>
                        <a:lumOff val="40000"/>
                      </a:schemeClr>
                    </a:solidFill>
                  </a:tcPr>
                </a:tc>
                <a:extLst>
                  <a:ext uri="{0D108BD9-81ED-4DB2-BD59-A6C34878D82A}">
                    <a16:rowId xmlns:a16="http://schemas.microsoft.com/office/drawing/2014/main" val="933172639"/>
                  </a:ext>
                </a:extLst>
              </a:tr>
              <a:tr h="388891">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目的</a:t>
                      </a:r>
                    </a:p>
                  </a:txBody>
                  <a:tcPr anchor="ctr">
                    <a:solidFill>
                      <a:schemeClr val="accent5">
                        <a:lumMod val="60000"/>
                        <a:lumOff val="40000"/>
                      </a:schemeClr>
                    </a:solidFill>
                  </a:tcP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選送優秀學生赴國外大專校院</a:t>
                      </a:r>
                    </a:p>
                  </a:txBody>
                  <a:tcPr anchor="ctr"/>
                </a:tc>
                <a:tc>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選送勵學優秀學生赴國外大專校院</a:t>
                      </a:r>
                    </a:p>
                  </a:txBody>
                  <a:tcPr anchor="ctr"/>
                </a:tc>
                <a:extLst>
                  <a:ext uri="{0D108BD9-81ED-4DB2-BD59-A6C34878D82A}">
                    <a16:rowId xmlns:a16="http://schemas.microsoft.com/office/drawing/2014/main" val="183663888"/>
                  </a:ext>
                </a:extLst>
              </a:tr>
              <a:tr h="685800">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申請條件</a:t>
                      </a:r>
                    </a:p>
                  </a:txBody>
                  <a:tcPr anchor="ctr">
                    <a:solidFill>
                      <a:schemeClr val="accent5">
                        <a:lumMod val="60000"/>
                        <a:lumOff val="40000"/>
                      </a:schemeClr>
                    </a:solidFill>
                  </a:tcP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具中華民國國籍和臺灣戶籍</a:t>
                      </a: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通過各校校內規定的專業和語言能力條件</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出國期間都要是「學生身分」</a:t>
                      </a:r>
                    </a:p>
                  </a:txBody>
                  <a:tcPr anchor="ct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具中華民國國籍和臺灣戶籍</a:t>
                      </a: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通過各校校內規定的專業和語言能力條件</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出國期間都要是「學生身分」</a:t>
                      </a:r>
                    </a:p>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要有</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各直轄市、縣（市）主管機關認定之低收入戶、中低收入戶、特殊境遇家庭扶助、身心障礙者生活補助費、弱勢兒童及少年生活扶助、弱勢家庭兒童及少年緊急生活扶助及及同一戶籍內具中低收入老人生活津貼補助資格。</a:t>
                      </a:r>
                    </a:p>
                  </a:txBody>
                  <a:tcPr anchor="ctr"/>
                </a:tc>
                <a:extLst>
                  <a:ext uri="{0D108BD9-81ED-4DB2-BD59-A6C34878D82A}">
                    <a16:rowId xmlns:a16="http://schemas.microsoft.com/office/drawing/2014/main" val="817688562"/>
                  </a:ext>
                </a:extLst>
              </a:tr>
              <a:tr h="1127357">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繳交資料</a:t>
                      </a:r>
                    </a:p>
                  </a:txBody>
                  <a:tcPr anchor="ctr">
                    <a:solidFill>
                      <a:schemeClr val="accent5">
                        <a:lumMod val="60000"/>
                        <a:lumOff val="40000"/>
                      </a:schemeClr>
                    </a:solidFill>
                  </a:tcP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各校甄選簡章裡規定要繳交的資料（自傳、讀書計畫等）</a:t>
                      </a:r>
                    </a:p>
                  </a:txBody>
                  <a:tcPr anchor="ct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赴國外研修計畫書約一千字至一千五百字（包括個人自傳、赴國外研修之目標及計畫、預期出國研修課程及目前學習之相關性、未來展望）。</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學業成績單、外國語言能力證明等資料。</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中低收入相關補助資格申請者，除上述資料外，並應檢附中低收入相關補助證明及戶口名簿影本（註明與正本相符並親筆簽名）或本部認可之相關戶內人口證明文件。</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2500685295"/>
                  </a:ext>
                </a:extLst>
              </a:tr>
              <a:tr h="425891">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補助期限</a:t>
                      </a:r>
                    </a:p>
                  </a:txBody>
                  <a:tcPr anchor="ctr">
                    <a:solidFill>
                      <a:schemeClr val="accent5">
                        <a:lumMod val="60000"/>
                        <a:lumOff val="40000"/>
                      </a:schemeClr>
                    </a:solidFill>
                  </a:tcPr>
                </a:tc>
                <a:tc gridSpan="2">
                  <a:txBody>
                    <a:bodyPr/>
                    <a:lstStyle/>
                    <a:p>
                      <a:pPr algn="ct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從核定公告日開始算，一學期（季）或一年為限</a:t>
                      </a:r>
                    </a:p>
                  </a:txBody>
                  <a:tcPr anchor="ctr"/>
                </a:tc>
                <a:tc hMerge="1">
                  <a:txBody>
                    <a:bodyPr/>
                    <a:lstStyle/>
                    <a:p>
                      <a:endParaRPr lang="zh-TW" altLang="en-US"/>
                    </a:p>
                  </a:txBody>
                  <a:tcPr/>
                </a:tc>
                <a:extLst>
                  <a:ext uri="{0D108BD9-81ED-4DB2-BD59-A6C34878D82A}">
                    <a16:rowId xmlns:a16="http://schemas.microsoft.com/office/drawing/2014/main" val="1965192723"/>
                  </a:ext>
                </a:extLst>
              </a:tr>
              <a:tr h="1058536">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補助金額</a:t>
                      </a:r>
                    </a:p>
                  </a:txBody>
                  <a:tcPr anchor="ctr">
                    <a:solidFill>
                      <a:schemeClr val="accent5">
                        <a:lumMod val="60000"/>
                        <a:lumOff val="40000"/>
                      </a:schemeClr>
                    </a:solidFill>
                  </a:tcP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每人新臺幣</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5</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萬元以上</a:t>
                      </a:r>
                      <a:r>
                        <a:rPr lang="en-US" altLang="zh-TW" sz="1400" b="1" kern="1200" dirty="0">
                          <a:solidFill>
                            <a:srgbClr val="BA4E18"/>
                          </a:solidFill>
                          <a:latin typeface="微軟正黑體" panose="020B0604030504040204" pitchFamily="34" charset="-120"/>
                          <a:ea typeface="微軟正黑體" panose="020B0604030504040204" pitchFamily="34" charset="-120"/>
                          <a:cs typeface="+mn-cs"/>
                        </a:rPr>
                        <a:t>30</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萬元以下</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（每人獲得的教育部補助款至少要</a:t>
                      </a:r>
                      <a:r>
                        <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5</a:t>
                      </a: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萬元）</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每人的補助項目與金額由學校自訂，但每位學生的經費必須</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同時包含教育部補助款與學校配合款</a:t>
                      </a:r>
                    </a:p>
                  </a:txBody>
                  <a:tcPr anchor="ctr"/>
                </a:tc>
                <a:tc>
                  <a:txBody>
                    <a:bodyPr/>
                    <a:lstStyle/>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每人的補助金額由教育部核訂，補助項目得包括一張國際來回經濟艙機票款、國外學費及生活費等；其實際補助金額，依本部當年度經費預算調整。</a:t>
                      </a:r>
                      <a:endParaRPr lang="en-US" altLang="zh-TW"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342900" indent="-342900" algn="l">
                        <a:buFont typeface="+mj-lt"/>
                        <a:buAutoNum type="arabicPeriod"/>
                      </a:pPr>
                      <a:r>
                        <a:rPr lang="zh-TW" altLang="en-US" sz="14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每位學生的經費必須</a:t>
                      </a:r>
                      <a:r>
                        <a:rPr lang="zh-TW" altLang="en-US" sz="1400" b="1" kern="1200" dirty="0">
                          <a:solidFill>
                            <a:srgbClr val="BA4E18"/>
                          </a:solidFill>
                          <a:latin typeface="微軟正黑體" panose="020B0604030504040204" pitchFamily="34" charset="-120"/>
                          <a:ea typeface="微軟正黑體" panose="020B0604030504040204" pitchFamily="34" charset="-120"/>
                          <a:cs typeface="+mn-cs"/>
                        </a:rPr>
                        <a:t>同時包含教育部補助款與學校配合款</a:t>
                      </a:r>
                    </a:p>
                  </a:txBody>
                  <a:tcPr anchor="ctr"/>
                </a:tc>
                <a:extLst>
                  <a:ext uri="{0D108BD9-81ED-4DB2-BD59-A6C34878D82A}">
                    <a16:rowId xmlns:a16="http://schemas.microsoft.com/office/drawing/2014/main" val="4252064469"/>
                  </a:ext>
                </a:extLst>
              </a:tr>
            </a:tbl>
          </a:graphicData>
        </a:graphic>
      </p:graphicFrame>
      <p:sp>
        <p:nvSpPr>
          <p:cNvPr id="6" name="文字方塊 5"/>
          <p:cNvSpPr txBox="1"/>
          <p:nvPr/>
        </p:nvSpPr>
        <p:spPr>
          <a:xfrm>
            <a:off x="548640" y="411480"/>
            <a:ext cx="8292655" cy="923330"/>
          </a:xfrm>
          <a:prstGeom prst="rect">
            <a:avLst/>
          </a:prstGeom>
          <a:noFill/>
        </p:spPr>
        <p:txBody>
          <a:bodyPr wrap="none" rtlCol="0">
            <a:spAutoFit/>
          </a:bodyPr>
          <a:lstStyle/>
          <a:p>
            <a:r>
              <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學海計畫比較─飛颺與惜珠</a:t>
            </a:r>
          </a:p>
        </p:txBody>
      </p:sp>
    </p:spTree>
    <p:extLst>
      <p:ext uri="{BB962C8B-B14F-4D97-AF65-F5344CB8AC3E}">
        <p14:creationId xmlns:p14="http://schemas.microsoft.com/office/powerpoint/2010/main" val="15988757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1971" y="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sz="2000" b="1" dirty="0"/>
          </a:p>
        </p:txBody>
      </p:sp>
      <p:sp>
        <p:nvSpPr>
          <p:cNvPr id="4" name="文字方塊 3"/>
          <p:cNvSpPr txBox="1"/>
          <p:nvPr/>
        </p:nvSpPr>
        <p:spPr>
          <a:xfrm>
            <a:off x="548640" y="411480"/>
            <a:ext cx="8985152" cy="923330"/>
          </a:xfrm>
          <a:prstGeom prst="rect">
            <a:avLst/>
          </a:prstGeom>
          <a:noFill/>
        </p:spPr>
        <p:txBody>
          <a:bodyPr wrap="none" rtlCol="0">
            <a:spAutoFit/>
          </a:bodyPr>
          <a:lstStyle/>
          <a:p>
            <a:r>
              <a:rPr lang="zh-TW" altLang="en-US" sz="5400" b="1" dirty="0">
                <a:solidFill>
                  <a:schemeClr val="tx1">
                    <a:lumMod val="65000"/>
                    <a:lumOff val="35000"/>
                  </a:schemeClr>
                </a:solidFill>
                <a:latin typeface="微軟正黑體" panose="020B0604030504040204" pitchFamily="34" charset="-120"/>
                <a:ea typeface="微軟正黑體" panose="020B0604030504040204" pitchFamily="34" charset="-120"/>
              </a:rPr>
              <a:t>學海計畫比較─築夢與新南向</a:t>
            </a:r>
          </a:p>
        </p:txBody>
      </p:sp>
      <p:graphicFrame>
        <p:nvGraphicFramePr>
          <p:cNvPr id="6" name="內容版面配置區 3"/>
          <p:cNvGraphicFramePr>
            <a:graphicFrameLocks/>
          </p:cNvGraphicFramePr>
          <p:nvPr>
            <p:extLst>
              <p:ext uri="{D42A27DB-BD31-4B8C-83A1-F6EECF244321}">
                <p14:modId xmlns:p14="http://schemas.microsoft.com/office/powerpoint/2010/main" val="2124600222"/>
              </p:ext>
            </p:extLst>
          </p:nvPr>
        </p:nvGraphicFramePr>
        <p:xfrm>
          <a:off x="548640" y="1659821"/>
          <a:ext cx="11193764" cy="4697492"/>
        </p:xfrm>
        <a:graphic>
          <a:graphicData uri="http://schemas.openxmlformats.org/drawingml/2006/table">
            <a:tbl>
              <a:tblPr firstRow="1" bandRow="1">
                <a:tableStyleId>{5C22544A-7EE6-4342-B048-85BDC9FD1C3A}</a:tableStyleId>
              </a:tblPr>
              <a:tblGrid>
                <a:gridCol w="1040018">
                  <a:extLst>
                    <a:ext uri="{9D8B030D-6E8A-4147-A177-3AD203B41FA5}">
                      <a16:colId xmlns:a16="http://schemas.microsoft.com/office/drawing/2014/main" val="133141286"/>
                    </a:ext>
                  </a:extLst>
                </a:gridCol>
                <a:gridCol w="5076873">
                  <a:extLst>
                    <a:ext uri="{9D8B030D-6E8A-4147-A177-3AD203B41FA5}">
                      <a16:colId xmlns:a16="http://schemas.microsoft.com/office/drawing/2014/main" val="705633542"/>
                    </a:ext>
                  </a:extLst>
                </a:gridCol>
                <a:gridCol w="5076873">
                  <a:extLst>
                    <a:ext uri="{9D8B030D-6E8A-4147-A177-3AD203B41FA5}">
                      <a16:colId xmlns:a16="http://schemas.microsoft.com/office/drawing/2014/main" val="2117124629"/>
                    </a:ext>
                  </a:extLst>
                </a:gridCol>
              </a:tblGrid>
              <a:tr h="391564">
                <a:tc>
                  <a:txBody>
                    <a:bodyPr/>
                    <a:lstStyle/>
                    <a:p>
                      <a:pPr algn="ctr"/>
                      <a:r>
                        <a:rPr lang="zh-TW" altLang="en-US" sz="1400" dirty="0"/>
                        <a:t>比較項目</a:t>
                      </a:r>
                      <a:endParaRPr lang="zh-TW" altLang="en-US" sz="1400" dirty="0">
                        <a:latin typeface="微軟正黑體" panose="020B0604030504040204" pitchFamily="34" charset="-120"/>
                        <a:ea typeface="微軟正黑體" panose="020B0604030504040204" pitchFamily="34" charset="-120"/>
                      </a:endParaRP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築夢</a:t>
                      </a:r>
                    </a:p>
                  </a:txBody>
                  <a:tcPr anchor="ctr">
                    <a:solidFill>
                      <a:schemeClr val="accent5">
                        <a:lumMod val="60000"/>
                        <a:lumOff val="40000"/>
                      </a:schemeClr>
                    </a:solidFill>
                  </a:tcPr>
                </a:tc>
                <a:tc>
                  <a:txBody>
                    <a:bodyPr/>
                    <a:lstStyle/>
                    <a:p>
                      <a:pPr marL="0" algn="ctr" defTabSz="914400" rtl="0" eaLnBrk="1" latinLnBrk="0" hangingPunct="1"/>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新南向</a:t>
                      </a:r>
                    </a:p>
                  </a:txBody>
                  <a:tcPr anchor="ctr">
                    <a:solidFill>
                      <a:schemeClr val="accent5">
                        <a:lumMod val="60000"/>
                        <a:lumOff val="40000"/>
                      </a:schemeClr>
                    </a:solidFill>
                  </a:tcPr>
                </a:tc>
                <a:extLst>
                  <a:ext uri="{0D108BD9-81ED-4DB2-BD59-A6C34878D82A}">
                    <a16:rowId xmlns:a16="http://schemas.microsoft.com/office/drawing/2014/main" val="933172639"/>
                  </a:ext>
                </a:extLst>
              </a:tr>
              <a:tr h="380329">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目的</a:t>
                      </a:r>
                    </a:p>
                  </a:txBody>
                  <a:tcPr anchor="ctr">
                    <a:solidFill>
                      <a:schemeClr val="accent5">
                        <a:lumMod val="60000"/>
                        <a:lumOff val="40000"/>
                      </a:schemeClr>
                    </a:solidFill>
                  </a:tcPr>
                </a:tc>
                <a:tc>
                  <a:txBody>
                    <a:bodyPr/>
                    <a:lstStyle/>
                    <a:p>
                      <a:pPr algn="ct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選送學生到</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新南向</a:t>
                      </a:r>
                      <a:r>
                        <a:rPr lang="en-US" altLang="zh-TW" sz="1200" b="1" kern="1200" dirty="0">
                          <a:solidFill>
                            <a:srgbClr val="BA4E18"/>
                          </a:solidFill>
                          <a:latin typeface="微軟正黑體" panose="020B0604030504040204" pitchFamily="34" charset="-120"/>
                          <a:ea typeface="微軟正黑體" panose="020B0604030504040204" pitchFamily="34" charset="-120"/>
                          <a:cs typeface="+mn-cs"/>
                        </a:rPr>
                        <a:t>18</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國以外的國家</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實習</a:t>
                      </a:r>
                    </a:p>
                  </a:txBody>
                  <a:tcPr anchor="ctr"/>
                </a:tc>
                <a:tc>
                  <a:txBody>
                    <a:bodyPr/>
                    <a:lstStyle/>
                    <a:p>
                      <a:pPr algn="ct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選送學生到</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新南向的</a:t>
                      </a:r>
                      <a:r>
                        <a:rPr lang="en-US" altLang="zh-TW" sz="1200" b="1" kern="1200" dirty="0">
                          <a:solidFill>
                            <a:srgbClr val="BA4E18"/>
                          </a:solidFill>
                          <a:latin typeface="微軟正黑體" panose="020B0604030504040204" pitchFamily="34" charset="-120"/>
                          <a:ea typeface="微軟正黑體" panose="020B0604030504040204" pitchFamily="34" charset="-120"/>
                          <a:cs typeface="+mn-cs"/>
                        </a:rPr>
                        <a:t>18</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國</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實習</a:t>
                      </a:r>
                    </a:p>
                  </a:txBody>
                  <a:tcPr anchor="ctr"/>
                </a:tc>
                <a:extLst>
                  <a:ext uri="{0D108BD9-81ED-4DB2-BD59-A6C34878D82A}">
                    <a16:rowId xmlns:a16="http://schemas.microsoft.com/office/drawing/2014/main" val="183663888"/>
                  </a:ext>
                </a:extLst>
              </a:tr>
              <a:tr h="856904">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實習國家</a:t>
                      </a:r>
                    </a:p>
                  </a:txBody>
                  <a:tcPr anchor="ctr">
                    <a:solidFill>
                      <a:schemeClr val="accent5">
                        <a:lumMod val="60000"/>
                        <a:lumOff val="40000"/>
                      </a:schemeClr>
                    </a:solidFill>
                  </a:tcPr>
                </a:tc>
                <a:tc>
                  <a:txBody>
                    <a:bodyPr/>
                    <a:lstStyle/>
                    <a:p>
                      <a:pPr marL="0" indent="0" algn="ctr">
                        <a:buFont typeface="+mj-lt"/>
                        <a:buNone/>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新南向</a:t>
                      </a:r>
                      <a:r>
                        <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18</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國以外的國家（不包含大陸、香港、澳門）</a:t>
                      </a:r>
                    </a:p>
                  </a:txBody>
                  <a:tcPr anchor="ctr"/>
                </a:tc>
                <a:tc>
                  <a:txBody>
                    <a:bodyPr/>
                    <a:lstStyle/>
                    <a:p>
                      <a:pPr marL="0" marR="0" lvl="0" indent="0" algn="ctr" defTabSz="914400" rtl="0" eaLnBrk="1" fontAlgn="auto" latinLnBrk="0" hangingPunct="1">
                        <a:lnSpc>
                          <a:spcPct val="100000"/>
                        </a:lnSpc>
                        <a:spcBef>
                          <a:spcPts val="0"/>
                        </a:spcBef>
                        <a:spcAft>
                          <a:spcPts val="0"/>
                        </a:spcAft>
                        <a:buClrTx/>
                        <a:buSzTx/>
                        <a:buFont typeface="+mj-lt"/>
                        <a:buNone/>
                        <a:tabLst/>
                        <a:defRPr/>
                      </a:pP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新南向</a:t>
                      </a:r>
                      <a:r>
                        <a:rPr lang="en-US" altLang="zh-TW" sz="1200" b="1" kern="1200" dirty="0">
                          <a:solidFill>
                            <a:srgbClr val="BA4E18"/>
                          </a:solidFill>
                          <a:latin typeface="微軟正黑體" panose="020B0604030504040204" pitchFamily="34" charset="-120"/>
                          <a:ea typeface="微軟正黑體" panose="020B0604030504040204" pitchFamily="34" charset="-120"/>
                          <a:cs typeface="+mn-cs"/>
                        </a:rPr>
                        <a:t>18</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國</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：印尼、越南、寮國、汶萊、泰國、緬甸、</a:t>
                      </a:r>
                      <a:endPar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 typeface="+mj-lt"/>
                        <a:buNone/>
                        <a:tabLst/>
                        <a:defRPr/>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菲律賓、柬埔寨、新加坡、馬來西亞、印度、巴基斯坦、</a:t>
                      </a:r>
                      <a:endPar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0" marR="0" lvl="0" indent="0" algn="ctr" defTabSz="914400" rtl="0" eaLnBrk="1" fontAlgn="auto" latinLnBrk="0" hangingPunct="1">
                        <a:lnSpc>
                          <a:spcPct val="100000"/>
                        </a:lnSpc>
                        <a:spcBef>
                          <a:spcPts val="0"/>
                        </a:spcBef>
                        <a:spcAft>
                          <a:spcPts val="0"/>
                        </a:spcAft>
                        <a:buClrTx/>
                        <a:buSzTx/>
                        <a:buFont typeface="+mj-lt"/>
                        <a:buNone/>
                        <a:tabLst/>
                        <a:defRPr/>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孟加拉、尼泊爾、不丹、斯里蘭卡、紐西蘭及澳洲</a:t>
                      </a:r>
                    </a:p>
                  </a:txBody>
                  <a:tcPr anchor="ctr"/>
                </a:tc>
                <a:extLst>
                  <a:ext uri="{0D108BD9-81ED-4DB2-BD59-A6C34878D82A}">
                    <a16:rowId xmlns:a16="http://schemas.microsoft.com/office/drawing/2014/main" val="1254229563"/>
                  </a:ext>
                </a:extLst>
              </a:tr>
              <a:tr h="1025596">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申請條件</a:t>
                      </a:r>
                    </a:p>
                  </a:txBody>
                  <a:tcPr anchor="ctr">
                    <a:solidFill>
                      <a:schemeClr val="accent5">
                        <a:lumMod val="60000"/>
                        <a:lumOff val="40000"/>
                      </a:schemeClr>
                    </a:solidFill>
                  </a:tcPr>
                </a:tc>
                <a:tc gridSpan="2">
                  <a:txBody>
                    <a:bodyPr/>
                    <a:lstStyle/>
                    <a:p>
                      <a:pPr marL="3403600" indent="-3556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具中華民國國籍和臺灣戶籍</a:t>
                      </a:r>
                    </a:p>
                    <a:p>
                      <a:pPr marL="3403600" indent="-3556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通過各校校內規定的專業和語言能力條件</a:t>
                      </a:r>
                    </a:p>
                    <a:p>
                      <a:pPr marL="3403600" indent="-3556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出國期間都要是「學生身分」</a:t>
                      </a:r>
                      <a:endPar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p>
                      <a:pPr marL="3403600" indent="-3556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選送他校學生出國實習，須提出他校學生原就讀學校同意該生於在學期間（須保有原就讀學校學籍且未休學）參與薦送學校之國外實習計畫同意書</a:t>
                      </a:r>
                    </a:p>
                  </a:txBody>
                  <a:tcPr anchor="ctr"/>
                </a:tc>
                <a:tc hMerge="1">
                  <a:txBody>
                    <a:bodyPr/>
                    <a:lstStyle/>
                    <a:p>
                      <a:pPr marL="0" indent="0" algn="l">
                        <a:buFont typeface="+mj-lt"/>
                        <a:buNone/>
                      </a:pPr>
                      <a:endParaRPr lang="zh-TW" altLang="en-US" sz="1400" b="1" u="none" dirty="0">
                        <a:solidFill>
                          <a:srgbClr val="C00000"/>
                        </a:solidFill>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817688562"/>
                  </a:ext>
                </a:extLst>
              </a:tr>
              <a:tr h="405263">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繳交資料</a:t>
                      </a:r>
                    </a:p>
                  </a:txBody>
                  <a:tcPr anchor="ctr">
                    <a:solidFill>
                      <a:schemeClr val="accent5">
                        <a:lumMod val="60000"/>
                        <a:lumOff val="40000"/>
                      </a:schemeClr>
                    </a:solidFill>
                  </a:tcPr>
                </a:tc>
                <a:tc gridSpan="2">
                  <a:txBody>
                    <a:bodyPr/>
                    <a:lstStyle/>
                    <a:p>
                      <a:pPr marL="0" indent="0" algn="ctr">
                        <a:buFont typeface="+mj-lt"/>
                        <a:buNone/>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各校甄選簡章裡規定要繳交的資料（自傳、讀書計畫等）</a:t>
                      </a:r>
                    </a:p>
                  </a:txBody>
                  <a:tcPr anchor="ctr"/>
                </a:tc>
                <a:tc hMerge="1">
                  <a:txBody>
                    <a:bodyPr/>
                    <a:lstStyle/>
                    <a:p>
                      <a:pPr marL="0" indent="0" algn="l">
                        <a:buFont typeface="+mj-lt"/>
                        <a:buNone/>
                      </a:pPr>
                      <a:endParaRPr lang="en-US" altLang="zh-TW" sz="1400" dirty="0">
                        <a:latin typeface="微軟正黑體" panose="020B0604030504040204" pitchFamily="34" charset="-120"/>
                        <a:ea typeface="微軟正黑體" panose="020B0604030504040204" pitchFamily="34" charset="-120"/>
                      </a:endParaRPr>
                    </a:p>
                  </a:txBody>
                  <a:tcPr anchor="ctr"/>
                </a:tc>
                <a:extLst>
                  <a:ext uri="{0D108BD9-81ED-4DB2-BD59-A6C34878D82A}">
                    <a16:rowId xmlns:a16="http://schemas.microsoft.com/office/drawing/2014/main" val="2500685295"/>
                  </a:ext>
                </a:extLst>
              </a:tr>
              <a:tr h="446364">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補助期限</a:t>
                      </a:r>
                    </a:p>
                  </a:txBody>
                  <a:tcPr anchor="ctr">
                    <a:solidFill>
                      <a:schemeClr val="accent5">
                        <a:lumMod val="60000"/>
                        <a:lumOff val="40000"/>
                      </a:schemeClr>
                    </a:solidFill>
                  </a:tcPr>
                </a:tc>
                <a:tc>
                  <a:txBody>
                    <a:bodyPr/>
                    <a:lstStyle/>
                    <a:p>
                      <a:pPr marL="342900" indent="-3429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a:t>
                      </a:r>
                      <a:r>
                        <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30</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日（不包括來回途程交通時日），至多補助期限以一學年為限。</a:t>
                      </a:r>
                    </a:p>
                  </a:txBody>
                  <a:tcPr anchor="ct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應至少連續</a:t>
                      </a:r>
                      <a:r>
                        <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30</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日（不包括來回途程交通時日），至多補助期限以一學年為限。</a:t>
                      </a:r>
                    </a:p>
                    <a:p>
                      <a:pPr marL="342900" indent="-3429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到印尼實習的人，不可少於</a:t>
                      </a:r>
                      <a:r>
                        <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25</a:t>
                      </a: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天。</a:t>
                      </a:r>
                      <a:endParaRPr lang="en-US" altLang="zh-TW"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endParaRPr>
                    </a:p>
                  </a:txBody>
                  <a:tcPr anchor="ctr"/>
                </a:tc>
                <a:extLst>
                  <a:ext uri="{0D108BD9-81ED-4DB2-BD59-A6C34878D82A}">
                    <a16:rowId xmlns:a16="http://schemas.microsoft.com/office/drawing/2014/main" val="1965192723"/>
                  </a:ext>
                </a:extLst>
              </a:tr>
              <a:tr h="997756">
                <a:tc>
                  <a:txBody>
                    <a:bodyPr/>
                    <a:lstStyle/>
                    <a:p>
                      <a:pPr algn="ctr"/>
                      <a:r>
                        <a:rPr lang="zh-TW" altLang="en-US" sz="1400" b="1" kern="1200" dirty="0">
                          <a:solidFill>
                            <a:schemeClr val="lt1"/>
                          </a:solidFill>
                          <a:latin typeface="微軟正黑體" panose="020B0604030504040204" pitchFamily="34" charset="-120"/>
                          <a:ea typeface="微軟正黑體" panose="020B0604030504040204" pitchFamily="34" charset="-120"/>
                          <a:cs typeface="+mn-cs"/>
                        </a:rPr>
                        <a:t>補助金額</a:t>
                      </a:r>
                    </a:p>
                  </a:txBody>
                  <a:tcPr anchor="ctr">
                    <a:solidFill>
                      <a:schemeClr val="accent5">
                        <a:lumMod val="60000"/>
                        <a:lumOff val="40000"/>
                      </a:schemeClr>
                    </a:solidFill>
                  </a:tcPr>
                </a:tc>
                <a:tc>
                  <a:txBody>
                    <a:bodyPr/>
                    <a:lstStyle/>
                    <a:p>
                      <a:pPr marL="342900" indent="-342900" algn="l">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補助項目與金額由學校自訂，但每位學生的經費</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至少必須補助一張經濟艙來回機票。</a:t>
                      </a:r>
                      <a:endParaRPr lang="en-US" altLang="zh-TW" sz="1200" b="1" kern="1200" dirty="0">
                        <a:solidFill>
                          <a:srgbClr val="BA4E18"/>
                        </a:solidFill>
                        <a:latin typeface="微軟正黑體" panose="020B0604030504040204" pitchFamily="34" charset="-120"/>
                        <a:ea typeface="微軟正黑體" panose="020B0604030504040204" pitchFamily="34" charset="-120"/>
                        <a:cs typeface="+mn-cs"/>
                      </a:endParaRPr>
                    </a:p>
                    <a:p>
                      <a:pPr marL="342900" indent="-342900" algn="l" defTabSz="914400" rtl="0" eaLnBrk="1" latinLnBrk="0" hangingPunct="1">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每位學生的經費必須</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同時包含教育部補助款與學校配合款</a:t>
                      </a:r>
                    </a:p>
                  </a:txBody>
                  <a:tcPr anchor="ctr"/>
                </a:tc>
                <a:tc>
                  <a:txBody>
                    <a:bodyPr/>
                    <a:lstStyle/>
                    <a:p>
                      <a:pPr marL="342900" marR="0" lvl="0" indent="-342900" algn="l" defTabSz="914400" rtl="0" eaLnBrk="1" fontAlgn="auto" latinLnBrk="0" hangingPunct="1">
                        <a:lnSpc>
                          <a:spcPct val="100000"/>
                        </a:lnSpc>
                        <a:spcBef>
                          <a:spcPts val="0"/>
                        </a:spcBef>
                        <a:spcAft>
                          <a:spcPts val="0"/>
                        </a:spcAft>
                        <a:buClrTx/>
                        <a:buSzTx/>
                        <a:buFont typeface="+mj-lt"/>
                        <a:buAutoNum type="arabicPeriod"/>
                        <a:tabLst/>
                        <a:defRPr/>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補助項目與金額由教育部核定，但每位學生的經費</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至少必須補助一張經濟艙來回機票。</a:t>
                      </a:r>
                    </a:p>
                    <a:p>
                      <a:pPr marL="342900" indent="-342900" algn="l" defTabSz="914400" rtl="0" eaLnBrk="1" latinLnBrk="0" hangingPunct="1">
                        <a:buFont typeface="+mj-lt"/>
                        <a:buAutoNum type="arabicPeriod"/>
                      </a:pPr>
                      <a:r>
                        <a:rPr lang="zh-TW" altLang="en-US" sz="1200" kern="1200" dirty="0">
                          <a:solidFill>
                            <a:schemeClr val="tx1">
                              <a:lumMod val="65000"/>
                              <a:lumOff val="35000"/>
                            </a:schemeClr>
                          </a:solidFill>
                          <a:latin typeface="微軟正黑體" panose="020B0604030504040204" pitchFamily="34" charset="-120"/>
                          <a:ea typeface="微軟正黑體" panose="020B0604030504040204" pitchFamily="34" charset="-120"/>
                          <a:cs typeface="+mn-cs"/>
                        </a:rPr>
                        <a:t>每位學生的經費必須</a:t>
                      </a:r>
                      <a:r>
                        <a:rPr lang="zh-TW" altLang="en-US" sz="1200" b="1" kern="1200" dirty="0">
                          <a:solidFill>
                            <a:srgbClr val="BA4E18"/>
                          </a:solidFill>
                          <a:latin typeface="微軟正黑體" panose="020B0604030504040204" pitchFamily="34" charset="-120"/>
                          <a:ea typeface="微軟正黑體" panose="020B0604030504040204" pitchFamily="34" charset="-120"/>
                          <a:cs typeface="+mn-cs"/>
                        </a:rPr>
                        <a:t>同時包含教育部補助款與學校配合款</a:t>
                      </a:r>
                    </a:p>
                  </a:txBody>
                  <a:tcPr anchor="ctr"/>
                </a:tc>
                <a:extLst>
                  <a:ext uri="{0D108BD9-81ED-4DB2-BD59-A6C34878D82A}">
                    <a16:rowId xmlns:a16="http://schemas.microsoft.com/office/drawing/2014/main" val="4252064469"/>
                  </a:ext>
                </a:extLst>
              </a:tr>
            </a:tbl>
          </a:graphicData>
        </a:graphic>
      </p:graphicFrame>
    </p:spTree>
    <p:extLst>
      <p:ext uri="{BB962C8B-B14F-4D97-AF65-F5344CB8AC3E}">
        <p14:creationId xmlns:p14="http://schemas.microsoft.com/office/powerpoint/2010/main" val="173117654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流程圖: 人工輸入 1"/>
          <p:cNvSpPr/>
          <p:nvPr/>
        </p:nvSpPr>
        <p:spPr>
          <a:xfrm>
            <a:off x="0" y="-38330"/>
            <a:ext cx="12192000" cy="6858000"/>
          </a:xfrm>
          <a:prstGeom prst="flowChartManualInput">
            <a:avLst/>
          </a:prstGeom>
          <a:solidFill>
            <a:schemeClr val="accent1">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zh-TW" altLang="en-US" b="1"/>
          </a:p>
        </p:txBody>
      </p:sp>
      <p:sp>
        <p:nvSpPr>
          <p:cNvPr id="3" name="文字方塊 2"/>
          <p:cNvSpPr txBox="1"/>
          <p:nvPr/>
        </p:nvSpPr>
        <p:spPr>
          <a:xfrm>
            <a:off x="548640" y="585216"/>
            <a:ext cx="3570208" cy="1107996"/>
          </a:xfrm>
          <a:prstGeom prst="rect">
            <a:avLst/>
          </a:prstGeom>
          <a:noFill/>
        </p:spPr>
        <p:txBody>
          <a:bodyPr wrap="none" rtlCol="0">
            <a:spAutoFit/>
          </a:bodyPr>
          <a:lstStyle/>
          <a:p>
            <a:r>
              <a:rPr lang="zh-TW" altLang="en-US" sz="6600" b="1" dirty="0">
                <a:solidFill>
                  <a:schemeClr val="tx1">
                    <a:lumMod val="65000"/>
                    <a:lumOff val="35000"/>
                  </a:schemeClr>
                </a:solidFill>
                <a:latin typeface="微軟正黑體" panose="020B0604030504040204" pitchFamily="34" charset="-120"/>
                <a:ea typeface="微軟正黑體" panose="020B0604030504040204" pitchFamily="34" charset="-120"/>
              </a:rPr>
              <a:t>注意事項</a:t>
            </a:r>
          </a:p>
        </p:txBody>
      </p:sp>
      <p:sp>
        <p:nvSpPr>
          <p:cNvPr id="10" name="菱形 9"/>
          <p:cNvSpPr/>
          <p:nvPr/>
        </p:nvSpPr>
        <p:spPr>
          <a:xfrm>
            <a:off x="896112" y="1590279"/>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1</a:t>
            </a:r>
            <a:endParaRPr lang="zh-TW" altLang="en-US" sz="1400" b="1" dirty="0">
              <a:latin typeface="微軟正黑體" panose="020B0604030504040204" pitchFamily="34" charset="-120"/>
              <a:ea typeface="微軟正黑體" panose="020B0604030504040204" pitchFamily="34" charset="-120"/>
            </a:endParaRPr>
          </a:p>
        </p:txBody>
      </p:sp>
      <p:sp>
        <p:nvSpPr>
          <p:cNvPr id="11" name="內容版面配置區 2"/>
          <p:cNvSpPr txBox="1">
            <a:spLocks/>
          </p:cNvSpPr>
          <p:nvPr/>
        </p:nvSpPr>
        <p:spPr>
          <a:xfrm>
            <a:off x="1496568" y="1535136"/>
            <a:ext cx="10515600" cy="5060315"/>
          </a:xfrm>
          <a:prstGeom prst="rect">
            <a:avLst/>
          </a:prstGeom>
        </p:spPr>
        <p:txBody>
          <a:bodyPr>
            <a:normAutofit fontScale="92500" lnSpcReduction="20000"/>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獲得學海計畫補助後，</a:t>
            </a:r>
            <a:r>
              <a:rPr lang="zh-TW" altLang="en-US" sz="1800" b="1" dirty="0">
                <a:solidFill>
                  <a:srgbClr val="BA4E18"/>
                </a:solidFill>
                <a:latin typeface="微軟正黑體" panose="020B0604030504040204" pitchFamily="34" charset="-120"/>
                <a:ea typeface="微軟正黑體" panose="020B0604030504040204" pitchFamily="34" charset="-120"/>
              </a:rPr>
              <a:t>不可同時領取其他政府的出國補助</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出國前須與</a:t>
            </a:r>
            <a:r>
              <a:rPr lang="zh-TW" altLang="en-US" sz="1800" b="1" dirty="0">
                <a:solidFill>
                  <a:srgbClr val="BA4E18"/>
                </a:solidFill>
                <a:latin typeface="微軟正黑體" panose="020B0604030504040204" pitchFamily="34" charset="-120"/>
                <a:ea typeface="微軟正黑體" panose="020B0604030504040204" pitchFamily="34" charset="-120"/>
              </a:rPr>
              <a:t>學校簽訂行證契約書</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 並遵守契約事項。</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須於申請當年的</a:t>
            </a:r>
            <a:r>
              <a:rPr lang="zh-TW" altLang="en-US" sz="1800" b="1" dirty="0">
                <a:solidFill>
                  <a:srgbClr val="BA4E18"/>
                </a:solidFill>
                <a:latin typeface="微軟正黑體" panose="020B0604030504040204" pitchFamily="34" charset="-120"/>
                <a:ea typeface="微軟正黑體" panose="020B0604030504040204" pitchFamily="34" charset="-120"/>
              </a:rPr>
              <a:t>隔年</a:t>
            </a:r>
            <a:r>
              <a:rPr lang="en-US" altLang="zh-TW" sz="1800" b="1" dirty="0">
                <a:solidFill>
                  <a:srgbClr val="BA4E18"/>
                </a:solidFill>
                <a:latin typeface="微軟正黑體" panose="020B0604030504040204" pitchFamily="34" charset="-120"/>
                <a:ea typeface="微軟正黑體" panose="020B0604030504040204" pitchFamily="34" charset="-120"/>
              </a:rPr>
              <a:t>10</a:t>
            </a:r>
            <a:r>
              <a:rPr lang="zh-TW" altLang="en-US" sz="1800" b="1" dirty="0">
                <a:solidFill>
                  <a:srgbClr val="BA4E18"/>
                </a:solidFill>
                <a:latin typeface="微軟正黑體" panose="020B0604030504040204" pitchFamily="34" charset="-120"/>
                <a:ea typeface="微軟正黑體" panose="020B0604030504040204" pitchFamily="34" charset="-120"/>
              </a:rPr>
              <a:t>月</a:t>
            </a:r>
            <a:r>
              <a:rPr lang="en-US" altLang="zh-TW" sz="1800" b="1" dirty="0">
                <a:solidFill>
                  <a:srgbClr val="BA4E18"/>
                </a:solidFill>
                <a:latin typeface="微軟正黑體" panose="020B0604030504040204" pitchFamily="34" charset="-120"/>
                <a:ea typeface="微軟正黑體" panose="020B0604030504040204" pitchFamily="34" charset="-120"/>
              </a:rPr>
              <a:t>31</a:t>
            </a:r>
            <a:r>
              <a:rPr lang="zh-TW" altLang="en-US" sz="1800" b="1" dirty="0">
                <a:solidFill>
                  <a:srgbClr val="BA4E18"/>
                </a:solidFill>
                <a:latin typeface="微軟正黑體" panose="020B0604030504040204" pitchFamily="34" charset="-120"/>
                <a:ea typeface="微軟正黑體" panose="020B0604030504040204" pitchFamily="34" charset="-120"/>
              </a:rPr>
              <a:t>日之前出國</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，否則視同放棄。</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538163" indent="0">
              <a:lnSpc>
                <a:spcPct val="160000"/>
              </a:lnSpc>
              <a:spcBef>
                <a:spcPts val="0"/>
              </a:spcBef>
              <a:spcAft>
                <a:spcPts val="1200"/>
              </a:spcAft>
              <a:buNone/>
            </a:pP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例：若申請</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111</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年度學海計畫，須在</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112</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年</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10</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月</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31</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日前出國。</a:t>
            </a:r>
            <a:endPar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出國須滿</a:t>
            </a:r>
            <a:r>
              <a:rPr lang="zh-TW" altLang="en-US" sz="1800" b="1" dirty="0">
                <a:solidFill>
                  <a:srgbClr val="BA4E18"/>
                </a:solidFill>
                <a:latin typeface="微軟正黑體" panose="020B0604030504040204" pitchFamily="34" charset="-120"/>
                <a:ea typeface="微軟正黑體" panose="020B0604030504040204" pitchFamily="34" charset="-120"/>
              </a:rPr>
              <a:t>一學期（季）或一學年</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，期程由</a:t>
            </a:r>
            <a:r>
              <a:rPr lang="zh-TW" altLang="en-US" sz="1800" b="1" dirty="0">
                <a:solidFill>
                  <a:srgbClr val="BA4E18"/>
                </a:solidFill>
                <a:latin typeface="微軟正黑體" panose="020B0604030504040204" pitchFamily="34" charset="-120"/>
                <a:ea typeface="微軟正黑體" panose="020B0604030504040204" pitchFamily="34" charset="-120"/>
              </a:rPr>
              <a:t>實際出國日起算</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，若未滿一學期或一學年須繳回補助款項，學校依行政契約書請學生繳回。但若</a:t>
            </a:r>
            <a:r>
              <a:rPr lang="zh-TW" altLang="zh-TW" sz="1800" b="1" dirty="0">
                <a:solidFill>
                  <a:srgbClr val="BA4E18"/>
                </a:solidFill>
                <a:latin typeface="微軟正黑體" panose="020B0604030504040204" pitchFamily="34" charset="-120"/>
                <a:ea typeface="微軟正黑體" panose="020B0604030504040204" pitchFamily="34" charset="-120"/>
              </a:rPr>
              <a:t>發生重大天災或社會暴動</a:t>
            </a:r>
            <a:r>
              <a:rPr lang="zh-TW"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得由薦送學校取得選送生同意後，附佐證資料，報部核可，提前終止、延後或取消選送計畫。</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回國後</a:t>
            </a:r>
            <a:r>
              <a:rPr lang="zh-TW" altLang="en-US" sz="1800" b="1" dirty="0">
                <a:solidFill>
                  <a:srgbClr val="BA4E18"/>
                </a:solidFill>
                <a:latin typeface="微軟正黑體" panose="020B0604030504040204" pitchFamily="34" charset="-120"/>
                <a:ea typeface="微軟正黑體" panose="020B0604030504040204" pitchFamily="34" charset="-120"/>
              </a:rPr>
              <a:t>務必回原本的學校報到</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0" indent="0">
              <a:lnSpc>
                <a:spcPct val="160000"/>
              </a:lnSpc>
              <a:spcBef>
                <a:spcPts val="0"/>
              </a:spcBef>
              <a:spcAft>
                <a:spcPts val="1200"/>
              </a:spcAft>
              <a:buNone/>
            </a:pP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回國後</a:t>
            </a:r>
            <a:r>
              <a:rPr lang="en-US" altLang="zh-TW" sz="1800" b="1" dirty="0">
                <a:solidFill>
                  <a:srgbClr val="BA4E18"/>
                </a:solidFill>
                <a:latin typeface="微軟正黑體" panose="020B0604030504040204" pitchFamily="34" charset="-120"/>
                <a:ea typeface="微軟正黑體" panose="020B0604030504040204" pitchFamily="34" charset="-120"/>
              </a:rPr>
              <a:t>2</a:t>
            </a:r>
            <a:r>
              <a:rPr lang="zh-TW" altLang="en-US" sz="1800" b="1" dirty="0">
                <a:solidFill>
                  <a:srgbClr val="BA4E18"/>
                </a:solidFill>
                <a:latin typeface="微軟正黑體" panose="020B0604030504040204" pitchFamily="34" charset="-120"/>
                <a:ea typeface="微軟正黑體" panose="020B0604030504040204" pitchFamily="34" charset="-120"/>
              </a:rPr>
              <a:t>星期內</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，須上傳問卷調查表及</a:t>
            </a:r>
            <a:r>
              <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1000</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字以內中文</a:t>
            </a:r>
            <a:r>
              <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rPr>
              <a:t>/</a:t>
            </a:r>
            <a:r>
              <a:rPr lang="zh-TW" altLang="en-US" sz="1800" b="1" dirty="0">
                <a:solidFill>
                  <a:schemeClr val="tx1">
                    <a:lumMod val="65000"/>
                    <a:lumOff val="35000"/>
                  </a:schemeClr>
                </a:solidFill>
                <a:latin typeface="微軟正黑體" panose="020B0604030504040204" pitchFamily="34" charset="-120"/>
                <a:ea typeface="微軟正黑體" panose="020B0604030504040204" pitchFamily="34" charset="-120"/>
              </a:rPr>
              <a:t>英文心得報告，亦可上傳經驗分享短片至學海計畫網站。</a:t>
            </a:r>
            <a:endParaRPr lang="en-US" altLang="zh-TW" sz="1800" b="1" dirty="0">
              <a:solidFill>
                <a:schemeClr val="tx1">
                  <a:lumMod val="65000"/>
                  <a:lumOff val="35000"/>
                </a:schemeClr>
              </a:solidFill>
              <a:latin typeface="微軟正黑體" panose="020B0604030504040204" pitchFamily="34" charset="-120"/>
              <a:ea typeface="微軟正黑體" panose="020B0604030504040204" pitchFamily="34" charset="-120"/>
            </a:endParaRPr>
          </a:p>
          <a:p>
            <a:pPr marL="182562" indent="0">
              <a:lnSpc>
                <a:spcPct val="160000"/>
              </a:lnSpc>
              <a:spcBef>
                <a:spcPts val="0"/>
              </a:spcBef>
              <a:spcAft>
                <a:spcPts val="1200"/>
              </a:spcAft>
              <a:buNone/>
            </a:pP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（每篇心得需有照片</a:t>
            </a:r>
            <a:r>
              <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rPr>
              <a:t>4</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張以上，</a:t>
            </a:r>
            <a:r>
              <a:rPr lang="zh-TW" altLang="en-US" sz="1600" b="1" dirty="0">
                <a:solidFill>
                  <a:srgbClr val="BA4E18"/>
                </a:solidFill>
                <a:latin typeface="微軟正黑體" panose="020B0604030504040204" pitchFamily="34" charset="-120"/>
                <a:ea typeface="微軟正黑體" panose="020B0604030504040204" pitchFamily="34" charset="-120"/>
              </a:rPr>
              <a:t>短片</a:t>
            </a:r>
            <a:r>
              <a:rPr lang="en-US" altLang="zh-TW" sz="1600" b="1" dirty="0">
                <a:solidFill>
                  <a:srgbClr val="BA4E18"/>
                </a:solidFill>
                <a:latin typeface="微軟正黑體" panose="020B0604030504040204" pitchFamily="34" charset="-120"/>
                <a:ea typeface="微軟正黑體" panose="020B0604030504040204" pitchFamily="34" charset="-120"/>
              </a:rPr>
              <a:t>(3</a:t>
            </a:r>
            <a:r>
              <a:rPr lang="zh-TW" altLang="en-US" sz="1600" b="1" dirty="0">
                <a:solidFill>
                  <a:srgbClr val="BA4E18"/>
                </a:solidFill>
                <a:latin typeface="微軟正黑體" panose="020B0604030504040204" pitchFamily="34" charset="-120"/>
                <a:ea typeface="微軟正黑體" panose="020B0604030504040204" pitchFamily="34" charset="-120"/>
              </a:rPr>
              <a:t>分鐘以內</a:t>
            </a:r>
            <a:r>
              <a:rPr lang="en-US" altLang="zh-TW" sz="1600" b="1" dirty="0">
                <a:solidFill>
                  <a:srgbClr val="BA4E18"/>
                </a:solidFill>
                <a:latin typeface="微軟正黑體" panose="020B0604030504040204" pitchFamily="34" charset="-120"/>
                <a:ea typeface="微軟正黑體" panose="020B0604030504040204" pitchFamily="34" charset="-120"/>
              </a:rPr>
              <a:t>)</a:t>
            </a:r>
            <a:r>
              <a:rPr lang="zh-TW" altLang="en-US" sz="1600" b="1" dirty="0">
                <a:solidFill>
                  <a:srgbClr val="BA4E18"/>
                </a:solidFill>
                <a:latin typeface="微軟正黑體" panose="020B0604030504040204" pitchFamily="34" charset="-120"/>
                <a:ea typeface="微軟正黑體" panose="020B0604030504040204" pitchFamily="34" charset="-120"/>
              </a:rPr>
              <a:t>不強制繳交</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，請上傳至個人雲端或</a:t>
            </a:r>
            <a:r>
              <a:rPr lang="en-US" altLang="zh-TW" sz="1600" b="1" dirty="0" err="1">
                <a:solidFill>
                  <a:schemeClr val="tx1">
                    <a:lumMod val="65000"/>
                    <a:lumOff val="35000"/>
                  </a:schemeClr>
                </a:solidFill>
                <a:latin typeface="微軟正黑體" panose="020B0604030504040204" pitchFamily="34" charset="-120"/>
                <a:ea typeface="微軟正黑體" panose="020B0604030504040204" pitchFamily="34" charset="-120"/>
              </a:rPr>
              <a:t>Youtube</a:t>
            </a:r>
            <a:r>
              <a:rPr lang="zh-TW" altLang="en-US" sz="1600" b="1" dirty="0">
                <a:solidFill>
                  <a:schemeClr val="tx1">
                    <a:lumMod val="65000"/>
                    <a:lumOff val="35000"/>
                  </a:schemeClr>
                </a:solidFill>
                <a:latin typeface="微軟正黑體" panose="020B0604030504040204" pitchFamily="34" charset="-120"/>
                <a:ea typeface="微軟正黑體" panose="020B0604030504040204" pitchFamily="34" charset="-120"/>
              </a:rPr>
              <a:t>再貼連結至心得內）</a:t>
            </a:r>
            <a:endParaRPr lang="en-US" altLang="zh-TW" sz="1600" b="1" dirty="0">
              <a:solidFill>
                <a:schemeClr val="tx1">
                  <a:lumMod val="65000"/>
                  <a:lumOff val="35000"/>
                </a:schemeClr>
              </a:solidFill>
              <a:latin typeface="微軟正黑體" panose="020B0604030504040204" pitchFamily="34" charset="-120"/>
              <a:ea typeface="微軟正黑體" panose="020B0604030504040204" pitchFamily="34" charset="-120"/>
            </a:endParaRPr>
          </a:p>
        </p:txBody>
      </p:sp>
      <p:sp>
        <p:nvSpPr>
          <p:cNvPr id="12" name="菱形 11"/>
          <p:cNvSpPr/>
          <p:nvPr/>
        </p:nvSpPr>
        <p:spPr>
          <a:xfrm>
            <a:off x="896112" y="2120356"/>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2</a:t>
            </a:r>
            <a:endParaRPr lang="zh-TW" altLang="en-US" sz="1400" b="1" dirty="0">
              <a:latin typeface="微軟正黑體" panose="020B0604030504040204" pitchFamily="34" charset="-120"/>
              <a:ea typeface="微軟正黑體" panose="020B0604030504040204" pitchFamily="34" charset="-120"/>
            </a:endParaRPr>
          </a:p>
        </p:txBody>
      </p:sp>
      <p:sp>
        <p:nvSpPr>
          <p:cNvPr id="13" name="菱形 12"/>
          <p:cNvSpPr/>
          <p:nvPr/>
        </p:nvSpPr>
        <p:spPr>
          <a:xfrm>
            <a:off x="896112" y="2641575"/>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3</a:t>
            </a:r>
            <a:endParaRPr lang="zh-TW" altLang="en-US" sz="1400" b="1" dirty="0">
              <a:latin typeface="微軟正黑體" panose="020B0604030504040204" pitchFamily="34" charset="-120"/>
              <a:ea typeface="微軟正黑體" panose="020B0604030504040204" pitchFamily="34" charset="-120"/>
            </a:endParaRPr>
          </a:p>
        </p:txBody>
      </p:sp>
      <p:sp>
        <p:nvSpPr>
          <p:cNvPr id="14" name="菱形 13"/>
          <p:cNvSpPr/>
          <p:nvPr/>
        </p:nvSpPr>
        <p:spPr>
          <a:xfrm>
            <a:off x="896112" y="3579764"/>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4</a:t>
            </a:r>
            <a:endParaRPr lang="zh-TW" altLang="en-US" sz="1400" b="1" dirty="0">
              <a:latin typeface="微軟正黑體" panose="020B0604030504040204" pitchFamily="34" charset="-120"/>
              <a:ea typeface="微軟正黑體" panose="020B0604030504040204" pitchFamily="34" charset="-120"/>
            </a:endParaRPr>
          </a:p>
        </p:txBody>
      </p:sp>
      <p:sp>
        <p:nvSpPr>
          <p:cNvPr id="15" name="菱形 14"/>
          <p:cNvSpPr/>
          <p:nvPr/>
        </p:nvSpPr>
        <p:spPr>
          <a:xfrm>
            <a:off x="896112" y="4837649"/>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5</a:t>
            </a:r>
            <a:endParaRPr lang="zh-TW" altLang="en-US" sz="1400" b="1" dirty="0">
              <a:latin typeface="微軟正黑體" panose="020B0604030504040204" pitchFamily="34" charset="-120"/>
              <a:ea typeface="微軟正黑體" panose="020B0604030504040204" pitchFamily="34" charset="-120"/>
            </a:endParaRPr>
          </a:p>
        </p:txBody>
      </p:sp>
      <p:sp>
        <p:nvSpPr>
          <p:cNvPr id="16" name="菱形 15"/>
          <p:cNvSpPr/>
          <p:nvPr/>
        </p:nvSpPr>
        <p:spPr>
          <a:xfrm>
            <a:off x="896112" y="5391922"/>
            <a:ext cx="420624" cy="420624"/>
          </a:xfrm>
          <a:prstGeom prst="diamond">
            <a:avLst/>
          </a:prstGeom>
          <a:solidFill>
            <a:schemeClr val="accent5">
              <a:lumMod val="60000"/>
              <a:lumOff val="40000"/>
            </a:schemeClr>
          </a:solidFill>
          <a:ln w="28575">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altLang="zh-TW" sz="1400" b="1" dirty="0">
                <a:latin typeface="微軟正黑體" panose="020B0604030504040204" pitchFamily="34" charset="-120"/>
                <a:ea typeface="微軟正黑體" panose="020B0604030504040204" pitchFamily="34" charset="-120"/>
              </a:rPr>
              <a:t>6</a:t>
            </a:r>
            <a:endParaRPr lang="zh-TW" altLang="en-US" sz="1400" b="1" dirty="0">
              <a:latin typeface="微軟正黑體" panose="020B0604030504040204" pitchFamily="34" charset="-120"/>
              <a:ea typeface="微軟正黑體" panose="020B0604030504040204" pitchFamily="34" charset="-120"/>
            </a:endParaRPr>
          </a:p>
        </p:txBody>
      </p:sp>
    </p:spTree>
    <p:extLst>
      <p:ext uri="{BB962C8B-B14F-4D97-AF65-F5344CB8AC3E}">
        <p14:creationId xmlns:p14="http://schemas.microsoft.com/office/powerpoint/2010/main" val="2446490444"/>
      </p:ext>
    </p:extLst>
  </p:cSld>
  <p:clrMapOvr>
    <a:masterClrMapping/>
  </p:clrMapOvr>
</p:sld>
</file>

<file path=ppt/theme/theme1.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佈景主題">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901</TotalTime>
  <Words>1509</Words>
  <Application>Microsoft Office PowerPoint</Application>
  <PresentationFormat>寬螢幕</PresentationFormat>
  <Paragraphs>145</Paragraphs>
  <Slides>10</Slides>
  <Notes>0</Notes>
  <HiddenSlides>0</HiddenSlides>
  <MMClips>0</MMClips>
  <ScaleCrop>false</ScaleCrop>
  <HeadingPairs>
    <vt:vector size="6" baseType="variant">
      <vt:variant>
        <vt:lpstr>使用字型</vt:lpstr>
      </vt:variant>
      <vt:variant>
        <vt:i4>6</vt:i4>
      </vt:variant>
      <vt:variant>
        <vt:lpstr>佈景主題</vt:lpstr>
      </vt:variant>
      <vt:variant>
        <vt:i4>1</vt:i4>
      </vt:variant>
      <vt:variant>
        <vt:lpstr>投影片標題</vt:lpstr>
      </vt:variant>
      <vt:variant>
        <vt:i4>10</vt:i4>
      </vt:variant>
    </vt:vector>
  </HeadingPairs>
  <TitlesOfParts>
    <vt:vector size="17" baseType="lpstr">
      <vt:lpstr>微軟正黑體</vt:lpstr>
      <vt:lpstr>新細明體</vt:lpstr>
      <vt:lpstr>Arial</vt:lpstr>
      <vt:lpstr>Calibri</vt:lpstr>
      <vt:lpstr>Calibri Light</vt:lpstr>
      <vt:lpstr>Wingdings</vt:lpstr>
      <vt:lpstr>Office 佈景主題</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lpstr>PowerPoint 簡報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簡報</dc:title>
  <dc:creator>User</dc:creator>
  <cp:lastModifiedBy>User</cp:lastModifiedBy>
  <cp:revision>284</cp:revision>
  <dcterms:created xsi:type="dcterms:W3CDTF">2017-11-29T08:48:09Z</dcterms:created>
  <dcterms:modified xsi:type="dcterms:W3CDTF">2022-12-30T09:51:14Z</dcterms:modified>
</cp:coreProperties>
</file>